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47"/>
  </p:notesMasterIdLst>
  <p:sldIdLst>
    <p:sldId id="265" r:id="rId5"/>
    <p:sldId id="277" r:id="rId6"/>
    <p:sldId id="322" r:id="rId7"/>
    <p:sldId id="278" r:id="rId8"/>
    <p:sldId id="268" r:id="rId9"/>
    <p:sldId id="266" r:id="rId10"/>
    <p:sldId id="267" r:id="rId11"/>
    <p:sldId id="331" r:id="rId12"/>
    <p:sldId id="333" r:id="rId13"/>
    <p:sldId id="334" r:id="rId14"/>
    <p:sldId id="313" r:id="rId15"/>
    <p:sldId id="316" r:id="rId16"/>
    <p:sldId id="317" r:id="rId17"/>
    <p:sldId id="312" r:id="rId18"/>
    <p:sldId id="311" r:id="rId19"/>
    <p:sldId id="310" r:id="rId20"/>
    <p:sldId id="307" r:id="rId21"/>
    <p:sldId id="315" r:id="rId22"/>
    <p:sldId id="314" r:id="rId23"/>
    <p:sldId id="318" r:id="rId24"/>
    <p:sldId id="319" r:id="rId25"/>
    <p:sldId id="269" r:id="rId26"/>
    <p:sldId id="262" r:id="rId27"/>
    <p:sldId id="304" r:id="rId28"/>
    <p:sldId id="299" r:id="rId29"/>
    <p:sldId id="306" r:id="rId30"/>
    <p:sldId id="296" r:id="rId31"/>
    <p:sldId id="335" r:id="rId32"/>
    <p:sldId id="332" r:id="rId33"/>
    <p:sldId id="280" r:id="rId34"/>
    <p:sldId id="281" r:id="rId35"/>
    <p:sldId id="336" r:id="rId36"/>
    <p:sldId id="282" r:id="rId37"/>
    <p:sldId id="283" r:id="rId38"/>
    <p:sldId id="285" r:id="rId39"/>
    <p:sldId id="286" r:id="rId40"/>
    <p:sldId id="287" r:id="rId41"/>
    <p:sldId id="288" r:id="rId42"/>
    <p:sldId id="289" r:id="rId43"/>
    <p:sldId id="290" r:id="rId44"/>
    <p:sldId id="291" r:id="rId45"/>
    <p:sldId id="292"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170" autoAdjust="0"/>
  </p:normalViewPr>
  <p:slideViewPr>
    <p:cSldViewPr snapToGrid="0">
      <p:cViewPr varScale="1">
        <p:scale>
          <a:sx n="46" d="100"/>
          <a:sy n="46" d="100"/>
        </p:scale>
        <p:origin x="13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https://smccd-my.sharepoint.com/personal/engelk_smccd_edu/Documents/Admin/President's%20Office/Data%20for%20Dr.%20Moore's%20Opening%20Day%20slides%20August%2013%20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mccd-my.sharepoint.com/personal/engelk_smccd_edu/Documents/Admin/President's%20Office/Data%20for%20Dr.%20Moore's%20Opening%20Day%20slides%20August%2013%20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smccd-my.sharepoint.com/personal/engelk_smccd_edu/Documents/Accreditation/Introduction/ProdAndEff_9899_1819.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 for Dr. Moore''s Opening Day slides August 13 2019.xlsx]Sheet1'!$C$90</c:f>
              <c:strCache>
                <c:ptCount val="1"/>
                <c:pt idx="0">
                  <c:v>% of first time students placed in transfer English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for Dr. Moore''s Opening Day slides August 13 2019.xlsx]Sheet1'!$B$91:$B$96</c:f>
              <c:strCache>
                <c:ptCount val="6"/>
                <c:pt idx="0">
                  <c:v>2013-2014</c:v>
                </c:pt>
                <c:pt idx="1">
                  <c:v>2014-2015</c:v>
                </c:pt>
                <c:pt idx="2">
                  <c:v>2015-2016</c:v>
                </c:pt>
                <c:pt idx="3">
                  <c:v>2016-2017</c:v>
                </c:pt>
                <c:pt idx="4">
                  <c:v>2017-2018</c:v>
                </c:pt>
                <c:pt idx="5">
                  <c:v>2018-19</c:v>
                </c:pt>
              </c:strCache>
            </c:strRef>
          </c:cat>
          <c:val>
            <c:numRef>
              <c:f>'[Data for Dr. Moore''s Opening Day slides August 13 2019.xlsx]Sheet1'!$C$91:$C$96</c:f>
              <c:numCache>
                <c:formatCode>0%</c:formatCode>
                <c:ptCount val="6"/>
                <c:pt idx="0">
                  <c:v>0.22</c:v>
                </c:pt>
                <c:pt idx="1">
                  <c:v>0.22</c:v>
                </c:pt>
                <c:pt idx="2">
                  <c:v>0.35</c:v>
                </c:pt>
                <c:pt idx="3">
                  <c:v>0.37</c:v>
                </c:pt>
                <c:pt idx="4">
                  <c:v>0.49</c:v>
                </c:pt>
                <c:pt idx="5">
                  <c:v>0.52</c:v>
                </c:pt>
              </c:numCache>
            </c:numRef>
          </c:val>
          <c:extLst>
            <c:ext xmlns:c16="http://schemas.microsoft.com/office/drawing/2014/chart" uri="{C3380CC4-5D6E-409C-BE32-E72D297353CC}">
              <c16:uniqueId val="{00000000-701B-420B-B3A2-23AA49496C1B}"/>
            </c:ext>
          </c:extLst>
        </c:ser>
        <c:ser>
          <c:idx val="1"/>
          <c:order val="1"/>
          <c:tx>
            <c:strRef>
              <c:f>'[Data for Dr. Moore''s Opening Day slides August 13 2019.xlsx]Sheet1'!$D$90</c:f>
              <c:strCache>
                <c:ptCount val="1"/>
                <c:pt idx="0">
                  <c:v>% of first time students placed in transfer Math</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for Dr. Moore''s Opening Day slides August 13 2019.xlsx]Sheet1'!$B$91:$B$96</c:f>
              <c:strCache>
                <c:ptCount val="6"/>
                <c:pt idx="0">
                  <c:v>2013-2014</c:v>
                </c:pt>
                <c:pt idx="1">
                  <c:v>2014-2015</c:v>
                </c:pt>
                <c:pt idx="2">
                  <c:v>2015-2016</c:v>
                </c:pt>
                <c:pt idx="3">
                  <c:v>2016-2017</c:v>
                </c:pt>
                <c:pt idx="4">
                  <c:v>2017-2018</c:v>
                </c:pt>
                <c:pt idx="5">
                  <c:v>2018-19</c:v>
                </c:pt>
              </c:strCache>
            </c:strRef>
          </c:cat>
          <c:val>
            <c:numRef>
              <c:f>'[Data for Dr. Moore''s Opening Day slides August 13 2019.xlsx]Sheet1'!$D$91:$D$96</c:f>
              <c:numCache>
                <c:formatCode>0%</c:formatCode>
                <c:ptCount val="6"/>
                <c:pt idx="0">
                  <c:v>0.19</c:v>
                </c:pt>
                <c:pt idx="1">
                  <c:v>0.2</c:v>
                </c:pt>
                <c:pt idx="2">
                  <c:v>0.26</c:v>
                </c:pt>
                <c:pt idx="3">
                  <c:v>0.25</c:v>
                </c:pt>
                <c:pt idx="4">
                  <c:v>0.3</c:v>
                </c:pt>
                <c:pt idx="5">
                  <c:v>0.42</c:v>
                </c:pt>
              </c:numCache>
            </c:numRef>
          </c:val>
          <c:extLst>
            <c:ext xmlns:c16="http://schemas.microsoft.com/office/drawing/2014/chart" uri="{C3380CC4-5D6E-409C-BE32-E72D297353CC}">
              <c16:uniqueId val="{00000001-701B-420B-B3A2-23AA49496C1B}"/>
            </c:ext>
          </c:extLst>
        </c:ser>
        <c:dLbls>
          <c:dLblPos val="outEnd"/>
          <c:showLegendKey val="0"/>
          <c:showVal val="1"/>
          <c:showCatName val="0"/>
          <c:showSerName val="0"/>
          <c:showPercent val="0"/>
          <c:showBubbleSize val="0"/>
        </c:dLbls>
        <c:gapWidth val="219"/>
        <c:overlap val="-27"/>
        <c:axId val="1981965903"/>
        <c:axId val="1981960079"/>
      </c:barChart>
      <c:catAx>
        <c:axId val="1981965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81960079"/>
        <c:crosses val="autoZero"/>
        <c:auto val="1"/>
        <c:lblAlgn val="ctr"/>
        <c:lblOffset val="100"/>
        <c:noMultiLvlLbl val="0"/>
      </c:catAx>
      <c:valAx>
        <c:axId val="19819600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81965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 for Dr. Moore''s Opening Day slides August 13 2019.xlsx]Sheet1'!$C$73</c:f>
              <c:strCache>
                <c:ptCount val="1"/>
                <c:pt idx="0">
                  <c:v>English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for Dr. Moore''s Opening Day slides August 13 2019.xlsx]Sheet1'!$B$74:$B$79</c:f>
              <c:strCache>
                <c:ptCount val="6"/>
                <c:pt idx="0">
                  <c:v>2013-2014</c:v>
                </c:pt>
                <c:pt idx="1">
                  <c:v>2014-2015</c:v>
                </c:pt>
                <c:pt idx="2">
                  <c:v>2015-2016</c:v>
                </c:pt>
                <c:pt idx="3">
                  <c:v>2016-2017</c:v>
                </c:pt>
                <c:pt idx="4">
                  <c:v>2017-2018</c:v>
                </c:pt>
                <c:pt idx="5">
                  <c:v>2018-2019</c:v>
                </c:pt>
              </c:strCache>
            </c:strRef>
          </c:cat>
          <c:val>
            <c:numRef>
              <c:f>'[Data for Dr. Moore''s Opening Day slides August 13 2019.xlsx]Sheet1'!$C$74:$C$79</c:f>
              <c:numCache>
                <c:formatCode>0%</c:formatCode>
                <c:ptCount val="6"/>
                <c:pt idx="0">
                  <c:v>0.70916538658474138</c:v>
                </c:pt>
                <c:pt idx="1">
                  <c:v>0.70724958494742662</c:v>
                </c:pt>
                <c:pt idx="2">
                  <c:v>0.72426641825803451</c:v>
                </c:pt>
                <c:pt idx="3">
                  <c:v>0.71827759963353188</c:v>
                </c:pt>
                <c:pt idx="4">
                  <c:v>0.70760233918128657</c:v>
                </c:pt>
                <c:pt idx="5">
                  <c:v>0.69741697416974169</c:v>
                </c:pt>
              </c:numCache>
            </c:numRef>
          </c:val>
          <c:extLst>
            <c:ext xmlns:c16="http://schemas.microsoft.com/office/drawing/2014/chart" uri="{C3380CC4-5D6E-409C-BE32-E72D297353CC}">
              <c16:uniqueId val="{00000000-AAFA-4AD4-A03C-4DC09096D88C}"/>
            </c:ext>
          </c:extLst>
        </c:ser>
        <c:ser>
          <c:idx val="1"/>
          <c:order val="1"/>
          <c:tx>
            <c:strRef>
              <c:f>'[Data for Dr. Moore''s Opening Day slides August 13 2019.xlsx]Sheet1'!$D$73</c:f>
              <c:strCache>
                <c:ptCount val="1"/>
                <c:pt idx="0">
                  <c:v>Math</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for Dr. Moore''s Opening Day slides August 13 2019.xlsx]Sheet1'!$B$74:$B$79</c:f>
              <c:strCache>
                <c:ptCount val="6"/>
                <c:pt idx="0">
                  <c:v>2013-2014</c:v>
                </c:pt>
                <c:pt idx="1">
                  <c:v>2014-2015</c:v>
                </c:pt>
                <c:pt idx="2">
                  <c:v>2015-2016</c:v>
                </c:pt>
                <c:pt idx="3">
                  <c:v>2016-2017</c:v>
                </c:pt>
                <c:pt idx="4">
                  <c:v>2017-2018</c:v>
                </c:pt>
                <c:pt idx="5">
                  <c:v>2018-2019</c:v>
                </c:pt>
              </c:strCache>
            </c:strRef>
          </c:cat>
          <c:val>
            <c:numRef>
              <c:f>'[Data for Dr. Moore''s Opening Day slides August 13 2019.xlsx]Sheet1'!$D$74:$D$79</c:f>
              <c:numCache>
                <c:formatCode>0%</c:formatCode>
                <c:ptCount val="6"/>
                <c:pt idx="0">
                  <c:v>0.66617137196631993</c:v>
                </c:pt>
                <c:pt idx="1">
                  <c:v>0.69329660238751145</c:v>
                </c:pt>
                <c:pt idx="2">
                  <c:v>0.68414267296948861</c:v>
                </c:pt>
                <c:pt idx="3">
                  <c:v>0.72698662470495667</c:v>
                </c:pt>
                <c:pt idx="4">
                  <c:v>0.71350441733277237</c:v>
                </c:pt>
                <c:pt idx="5">
                  <c:v>0.74004376367614877</c:v>
                </c:pt>
              </c:numCache>
            </c:numRef>
          </c:val>
          <c:extLst>
            <c:ext xmlns:c16="http://schemas.microsoft.com/office/drawing/2014/chart" uri="{C3380CC4-5D6E-409C-BE32-E72D297353CC}">
              <c16:uniqueId val="{00000001-AAFA-4AD4-A03C-4DC09096D88C}"/>
            </c:ext>
          </c:extLst>
        </c:ser>
        <c:dLbls>
          <c:dLblPos val="outEnd"/>
          <c:showLegendKey val="0"/>
          <c:showVal val="1"/>
          <c:showCatName val="0"/>
          <c:showSerName val="0"/>
          <c:showPercent val="0"/>
          <c:showBubbleSize val="0"/>
        </c:dLbls>
        <c:gapWidth val="219"/>
        <c:overlap val="-27"/>
        <c:axId val="2011963647"/>
        <c:axId val="2011964479"/>
      </c:barChart>
      <c:catAx>
        <c:axId val="2011963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11964479"/>
        <c:crosses val="autoZero"/>
        <c:auto val="1"/>
        <c:lblAlgn val="ctr"/>
        <c:lblOffset val="100"/>
        <c:noMultiLvlLbl val="0"/>
      </c:catAx>
      <c:valAx>
        <c:axId val="20119644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11963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Sheet1!$B$9:$G$9</c:f>
              <c:strCache>
                <c:ptCount val="6"/>
                <c:pt idx="0">
                  <c:v>2013-14</c:v>
                </c:pt>
                <c:pt idx="1">
                  <c:v>2014-15</c:v>
                </c:pt>
                <c:pt idx="2">
                  <c:v>2015-16</c:v>
                </c:pt>
                <c:pt idx="3">
                  <c:v>2016-17</c:v>
                </c:pt>
                <c:pt idx="4">
                  <c:v>2017-18</c:v>
                </c:pt>
                <c:pt idx="5">
                  <c:v>2018-19</c:v>
                </c:pt>
              </c:strCache>
            </c:strRef>
          </c:cat>
          <c:val>
            <c:numRef>
              <c:f>Sheet1!$B$10:$G$10</c:f>
              <c:numCache>
                <c:formatCode>0.0%</c:formatCode>
                <c:ptCount val="6"/>
                <c:pt idx="0">
                  <c:v>0.69299999999999995</c:v>
                </c:pt>
                <c:pt idx="1">
                  <c:v>0.70199999999999996</c:v>
                </c:pt>
                <c:pt idx="2">
                  <c:v>0.70799999999999996</c:v>
                </c:pt>
                <c:pt idx="3">
                  <c:v>0.72</c:v>
                </c:pt>
                <c:pt idx="4">
                  <c:v>0.72399999999999998</c:v>
                </c:pt>
                <c:pt idx="5">
                  <c:v>0.72899999999999998</c:v>
                </c:pt>
              </c:numCache>
            </c:numRef>
          </c:val>
          <c:extLst>
            <c:ext xmlns:c16="http://schemas.microsoft.com/office/drawing/2014/chart" uri="{C3380CC4-5D6E-409C-BE32-E72D297353CC}">
              <c16:uniqueId val="{00000000-0506-4781-898A-EF72D138A33E}"/>
            </c:ext>
          </c:extLst>
        </c:ser>
        <c:dLbls>
          <c:dLblPos val="outEnd"/>
          <c:showLegendKey val="0"/>
          <c:showVal val="1"/>
          <c:showCatName val="0"/>
          <c:showSerName val="0"/>
          <c:showPercent val="0"/>
          <c:showBubbleSize val="0"/>
        </c:dLbls>
        <c:gapWidth val="219"/>
        <c:overlap val="-27"/>
        <c:axId val="1885434303"/>
        <c:axId val="1885430975"/>
      </c:barChart>
      <c:catAx>
        <c:axId val="1885434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85430975"/>
        <c:crosses val="autoZero"/>
        <c:auto val="1"/>
        <c:lblAlgn val="ctr"/>
        <c:lblOffset val="100"/>
        <c:noMultiLvlLbl val="0"/>
      </c:catAx>
      <c:valAx>
        <c:axId val="188543097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85434303"/>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Sheet1!$A$18</c:f>
              <c:strCache>
                <c:ptCount val="1"/>
                <c:pt idx="0">
                  <c:v>Degrees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Sheet1!$B$17:$G$17</c:f>
              <c:strCache>
                <c:ptCount val="6"/>
                <c:pt idx="0">
                  <c:v>2013-14</c:v>
                </c:pt>
                <c:pt idx="1">
                  <c:v>2014-15</c:v>
                </c:pt>
                <c:pt idx="2">
                  <c:v>2015-16</c:v>
                </c:pt>
                <c:pt idx="3">
                  <c:v>2016-17</c:v>
                </c:pt>
                <c:pt idx="4">
                  <c:v>2017-18</c:v>
                </c:pt>
                <c:pt idx="5">
                  <c:v>2018-19</c:v>
                </c:pt>
              </c:strCache>
            </c:strRef>
          </c:cat>
          <c:val>
            <c:numRef>
              <c:f>Sheet1!$B$18:$G$18</c:f>
              <c:numCache>
                <c:formatCode>General</c:formatCode>
                <c:ptCount val="6"/>
                <c:pt idx="0">
                  <c:v>422</c:v>
                </c:pt>
                <c:pt idx="1">
                  <c:v>463</c:v>
                </c:pt>
                <c:pt idx="2">
                  <c:v>486</c:v>
                </c:pt>
                <c:pt idx="3">
                  <c:v>585</c:v>
                </c:pt>
                <c:pt idx="4">
                  <c:v>558</c:v>
                </c:pt>
                <c:pt idx="5">
                  <c:v>754</c:v>
                </c:pt>
              </c:numCache>
            </c:numRef>
          </c:val>
          <c:extLst>
            <c:ext xmlns:c16="http://schemas.microsoft.com/office/drawing/2014/chart" uri="{C3380CC4-5D6E-409C-BE32-E72D297353CC}">
              <c16:uniqueId val="{00000000-4503-4B9F-B2EB-7FB109B55A0C}"/>
            </c:ext>
          </c:extLst>
        </c:ser>
        <c:ser>
          <c:idx val="1"/>
          <c:order val="1"/>
          <c:tx>
            <c:strRef>
              <c:f>Sheet1!$A$19</c:f>
              <c:strCache>
                <c:ptCount val="1"/>
                <c:pt idx="0">
                  <c:v>Certificates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Sheet1!$B$17:$G$17</c:f>
              <c:strCache>
                <c:ptCount val="6"/>
                <c:pt idx="0">
                  <c:v>2013-14</c:v>
                </c:pt>
                <c:pt idx="1">
                  <c:v>2014-15</c:v>
                </c:pt>
                <c:pt idx="2">
                  <c:v>2015-16</c:v>
                </c:pt>
                <c:pt idx="3">
                  <c:v>2016-17</c:v>
                </c:pt>
                <c:pt idx="4">
                  <c:v>2017-18</c:v>
                </c:pt>
                <c:pt idx="5">
                  <c:v>2018-19</c:v>
                </c:pt>
              </c:strCache>
            </c:strRef>
          </c:cat>
          <c:val>
            <c:numRef>
              <c:f>Sheet1!$B$19:$G$19</c:f>
              <c:numCache>
                <c:formatCode>0</c:formatCode>
                <c:ptCount val="6"/>
                <c:pt idx="0">
                  <c:v>400</c:v>
                </c:pt>
                <c:pt idx="1">
                  <c:v>332</c:v>
                </c:pt>
                <c:pt idx="2">
                  <c:v>244</c:v>
                </c:pt>
                <c:pt idx="3">
                  <c:v>292</c:v>
                </c:pt>
                <c:pt idx="4">
                  <c:v>372</c:v>
                </c:pt>
                <c:pt idx="5">
                  <c:v>310</c:v>
                </c:pt>
              </c:numCache>
            </c:numRef>
          </c:val>
          <c:extLst>
            <c:ext xmlns:c16="http://schemas.microsoft.com/office/drawing/2014/chart" uri="{C3380CC4-5D6E-409C-BE32-E72D297353CC}">
              <c16:uniqueId val="{00000001-4503-4B9F-B2EB-7FB109B55A0C}"/>
            </c:ext>
          </c:extLst>
        </c:ser>
        <c:dLbls>
          <c:dLblPos val="ctr"/>
          <c:showLegendKey val="0"/>
          <c:showVal val="1"/>
          <c:showCatName val="0"/>
          <c:showSerName val="0"/>
          <c:showPercent val="0"/>
          <c:showBubbleSize val="0"/>
        </c:dLbls>
        <c:gapWidth val="150"/>
        <c:overlap val="100"/>
        <c:axId val="1894685391"/>
        <c:axId val="1894679151"/>
      </c:barChart>
      <c:catAx>
        <c:axId val="1894685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94679151"/>
        <c:crosses val="autoZero"/>
        <c:auto val="1"/>
        <c:lblAlgn val="ctr"/>
        <c:lblOffset val="100"/>
        <c:noMultiLvlLbl val="0"/>
      </c:catAx>
      <c:valAx>
        <c:axId val="18946791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94685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Sheet1!$B$25:$F$25</c:f>
              <c:strCache>
                <c:ptCount val="5"/>
                <c:pt idx="0">
                  <c:v>2013-14</c:v>
                </c:pt>
                <c:pt idx="1">
                  <c:v>2014-15</c:v>
                </c:pt>
                <c:pt idx="2">
                  <c:v>2015-16</c:v>
                </c:pt>
                <c:pt idx="3">
                  <c:v>2016-17</c:v>
                </c:pt>
                <c:pt idx="4">
                  <c:v>2017-18</c:v>
                </c:pt>
              </c:strCache>
            </c:strRef>
          </c:cat>
          <c:val>
            <c:numRef>
              <c:f>Sheet1!$B$26:$F$26</c:f>
              <c:numCache>
                <c:formatCode>General</c:formatCode>
                <c:ptCount val="5"/>
                <c:pt idx="0">
                  <c:v>260</c:v>
                </c:pt>
                <c:pt idx="1">
                  <c:v>293</c:v>
                </c:pt>
                <c:pt idx="2">
                  <c:v>276</c:v>
                </c:pt>
                <c:pt idx="3">
                  <c:v>307</c:v>
                </c:pt>
                <c:pt idx="4">
                  <c:v>341</c:v>
                </c:pt>
              </c:numCache>
            </c:numRef>
          </c:val>
          <c:extLst>
            <c:ext xmlns:c16="http://schemas.microsoft.com/office/drawing/2014/chart" uri="{C3380CC4-5D6E-409C-BE32-E72D297353CC}">
              <c16:uniqueId val="{00000000-25DD-42DD-B681-BD032BE35236}"/>
            </c:ext>
          </c:extLst>
        </c:ser>
        <c:dLbls>
          <c:dLblPos val="outEnd"/>
          <c:showLegendKey val="0"/>
          <c:showVal val="1"/>
          <c:showCatName val="0"/>
          <c:showSerName val="0"/>
          <c:showPercent val="0"/>
          <c:showBubbleSize val="0"/>
        </c:dLbls>
        <c:gapWidth val="219"/>
        <c:overlap val="-27"/>
        <c:axId val="1978191471"/>
        <c:axId val="1978191887"/>
      </c:barChart>
      <c:catAx>
        <c:axId val="1978191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978191887"/>
        <c:crosses val="autoZero"/>
        <c:auto val="1"/>
        <c:lblAlgn val="ctr"/>
        <c:lblOffset val="100"/>
        <c:noMultiLvlLbl val="0"/>
      </c:catAx>
      <c:valAx>
        <c:axId val="19781918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978191471"/>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Sheet1!$B$33:$G$33</c:f>
              <c:strCache>
                <c:ptCount val="6"/>
                <c:pt idx="0">
                  <c:v>2013-14</c:v>
                </c:pt>
                <c:pt idx="1">
                  <c:v>2014-15</c:v>
                </c:pt>
                <c:pt idx="2">
                  <c:v>2015-16</c:v>
                </c:pt>
                <c:pt idx="3">
                  <c:v>2016-17</c:v>
                </c:pt>
                <c:pt idx="4">
                  <c:v>2017-18</c:v>
                </c:pt>
                <c:pt idx="5">
                  <c:v>2018-19</c:v>
                </c:pt>
              </c:strCache>
            </c:strRef>
          </c:cat>
          <c:val>
            <c:numRef>
              <c:f>Sheet1!$B$34:$G$34</c:f>
              <c:numCache>
                <c:formatCode>0.0%</c:formatCode>
                <c:ptCount val="6"/>
                <c:pt idx="0">
                  <c:v>0.77100000000000002</c:v>
                </c:pt>
                <c:pt idx="1">
                  <c:v>0.78700000000000003</c:v>
                </c:pt>
                <c:pt idx="2">
                  <c:v>0.752</c:v>
                </c:pt>
                <c:pt idx="3">
                  <c:v>0.80100000000000005</c:v>
                </c:pt>
                <c:pt idx="4">
                  <c:v>0.75700000000000001</c:v>
                </c:pt>
                <c:pt idx="5">
                  <c:v>0.73099999999999998</c:v>
                </c:pt>
              </c:numCache>
            </c:numRef>
          </c:val>
          <c:extLst>
            <c:ext xmlns:c16="http://schemas.microsoft.com/office/drawing/2014/chart" uri="{C3380CC4-5D6E-409C-BE32-E72D297353CC}">
              <c16:uniqueId val="{00000000-94D7-4C0B-821E-EA4815D8B1A1}"/>
            </c:ext>
          </c:extLst>
        </c:ser>
        <c:dLbls>
          <c:dLblPos val="outEnd"/>
          <c:showLegendKey val="0"/>
          <c:showVal val="1"/>
          <c:showCatName val="0"/>
          <c:showSerName val="0"/>
          <c:showPercent val="0"/>
          <c:showBubbleSize val="0"/>
        </c:dLbls>
        <c:gapWidth val="219"/>
        <c:overlap val="-27"/>
        <c:axId val="1986745199"/>
        <c:axId val="1986745615"/>
      </c:barChart>
      <c:catAx>
        <c:axId val="1986745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86745615"/>
        <c:crosses val="autoZero"/>
        <c:auto val="1"/>
        <c:lblAlgn val="ctr"/>
        <c:lblOffset val="100"/>
        <c:noMultiLvlLbl val="0"/>
      </c:catAx>
      <c:valAx>
        <c:axId val="198674561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86745199"/>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40" b="0" i="0" u="none" strike="noStrike" kern="1200" spc="0" baseline="0">
                <a:solidFill>
                  <a:schemeClr val="tx1">
                    <a:lumMod val="65000"/>
                    <a:lumOff val="35000"/>
                  </a:schemeClr>
                </a:solidFill>
                <a:latin typeface="+mn-lt"/>
                <a:ea typeface="+mn-ea"/>
                <a:cs typeface="+mn-cs"/>
              </a:defRPr>
            </a:pPr>
            <a:r>
              <a:rPr lang="en-US"/>
              <a:t>Cañada College Unique Headcount and FTES:  1999-2019</a:t>
            </a:r>
          </a:p>
        </c:rich>
      </c:tx>
      <c:layout>
        <c:manualLayout>
          <c:xMode val="edge"/>
          <c:yMode val="edge"/>
          <c:x val="0.31747515390885689"/>
          <c:y val="2.0622773885639527E-2"/>
        </c:manualLayout>
      </c:layout>
      <c:overlay val="0"/>
      <c:spPr>
        <a:noFill/>
        <a:ln>
          <a:noFill/>
        </a:ln>
        <a:effectLst/>
      </c:spPr>
      <c:txPr>
        <a:bodyPr rot="0" spcFirstLastPara="1" vertOverflow="ellipsis" vert="horz" wrap="square" anchor="ctr" anchorCtr="1"/>
        <a:lstStyle/>
        <a:p>
          <a:pPr algn="ct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'Table 1'!$R$115</c:f>
              <c:strCache>
                <c:ptCount val="1"/>
                <c:pt idx="0">
                  <c:v>Unique Census Headcount</c:v>
                </c:pt>
              </c:strCache>
            </c:strRef>
          </c:tx>
          <c:spPr>
            <a:solidFill>
              <a:schemeClr val="accent6"/>
            </a:solidFill>
            <a:ln>
              <a:noFill/>
            </a:ln>
            <a:effectLst/>
          </c:spPr>
          <c:invertIfNegative val="0"/>
          <c:cat>
            <c:strRef>
              <c:f>'Table 1'!$Q$116:$Q$136</c:f>
              <c:strCache>
                <c:ptCount val="21"/>
                <c:pt idx="0">
                  <c:v>1998-1999</c:v>
                </c:pt>
                <c:pt idx="1">
                  <c:v>1999-2000</c:v>
                </c:pt>
                <c:pt idx="2">
                  <c:v>2000-2001</c:v>
                </c:pt>
                <c:pt idx="3">
                  <c:v>2001-2002</c:v>
                </c:pt>
                <c:pt idx="4">
                  <c:v>2002-2003</c:v>
                </c:pt>
                <c:pt idx="5">
                  <c:v>2003-2004</c:v>
                </c:pt>
                <c:pt idx="6">
                  <c:v>2004-2005</c:v>
                </c:pt>
                <c:pt idx="7">
                  <c:v>2005-2006</c:v>
                </c:pt>
                <c:pt idx="8">
                  <c:v>2006-2007</c:v>
                </c:pt>
                <c:pt idx="9">
                  <c:v>2007-2008</c:v>
                </c:pt>
                <c:pt idx="10">
                  <c:v>2008-2009</c:v>
                </c:pt>
                <c:pt idx="11">
                  <c:v>2009-2010</c:v>
                </c:pt>
                <c:pt idx="12">
                  <c:v>2010-2011</c:v>
                </c:pt>
                <c:pt idx="13">
                  <c:v>2011-2012</c:v>
                </c:pt>
                <c:pt idx="14">
                  <c:v>2012-2013</c:v>
                </c:pt>
                <c:pt idx="15">
                  <c:v>2013-2014</c:v>
                </c:pt>
                <c:pt idx="16">
                  <c:v>2014-2015</c:v>
                </c:pt>
                <c:pt idx="17">
                  <c:v>2015-2016</c:v>
                </c:pt>
                <c:pt idx="18">
                  <c:v>2016-2017</c:v>
                </c:pt>
                <c:pt idx="19">
                  <c:v>2017-2018</c:v>
                </c:pt>
                <c:pt idx="20">
                  <c:v>2018-2019</c:v>
                </c:pt>
              </c:strCache>
            </c:strRef>
          </c:cat>
          <c:val>
            <c:numRef>
              <c:f>'Table 1'!$R$116:$R$136</c:f>
              <c:numCache>
                <c:formatCode>#,##0</c:formatCode>
                <c:ptCount val="21"/>
                <c:pt idx="0">
                  <c:v>10423</c:v>
                </c:pt>
                <c:pt idx="1">
                  <c:v>10358</c:v>
                </c:pt>
                <c:pt idx="2">
                  <c:v>10091</c:v>
                </c:pt>
                <c:pt idx="3">
                  <c:v>10933</c:v>
                </c:pt>
                <c:pt idx="4">
                  <c:v>11244</c:v>
                </c:pt>
                <c:pt idx="5">
                  <c:v>9754</c:v>
                </c:pt>
                <c:pt idx="6">
                  <c:v>10084</c:v>
                </c:pt>
                <c:pt idx="7">
                  <c:v>9994</c:v>
                </c:pt>
                <c:pt idx="8">
                  <c:v>10395</c:v>
                </c:pt>
                <c:pt idx="9">
                  <c:v>10838</c:v>
                </c:pt>
                <c:pt idx="10">
                  <c:v>11218</c:v>
                </c:pt>
                <c:pt idx="11">
                  <c:v>12042</c:v>
                </c:pt>
                <c:pt idx="12">
                  <c:v>11794</c:v>
                </c:pt>
                <c:pt idx="13">
                  <c:v>11503</c:v>
                </c:pt>
                <c:pt idx="14">
                  <c:v>11407</c:v>
                </c:pt>
                <c:pt idx="15">
                  <c:v>11446</c:v>
                </c:pt>
                <c:pt idx="16">
                  <c:v>11695</c:v>
                </c:pt>
                <c:pt idx="17">
                  <c:v>11641</c:v>
                </c:pt>
                <c:pt idx="18">
                  <c:v>11278</c:v>
                </c:pt>
                <c:pt idx="19">
                  <c:v>10947</c:v>
                </c:pt>
                <c:pt idx="20">
                  <c:v>10918</c:v>
                </c:pt>
              </c:numCache>
            </c:numRef>
          </c:val>
          <c:extLst>
            <c:ext xmlns:c16="http://schemas.microsoft.com/office/drawing/2014/chart" uri="{C3380CC4-5D6E-409C-BE32-E72D297353CC}">
              <c16:uniqueId val="{00000000-994B-4C7B-9A5D-F6A784165E86}"/>
            </c:ext>
          </c:extLst>
        </c:ser>
        <c:dLbls>
          <c:showLegendKey val="0"/>
          <c:showVal val="0"/>
          <c:showCatName val="0"/>
          <c:showSerName val="0"/>
          <c:showPercent val="0"/>
          <c:showBubbleSize val="0"/>
        </c:dLbls>
        <c:gapWidth val="219"/>
        <c:overlap val="-27"/>
        <c:axId val="1957857648"/>
        <c:axId val="1957861808"/>
      </c:barChart>
      <c:lineChart>
        <c:grouping val="standard"/>
        <c:varyColors val="0"/>
        <c:ser>
          <c:idx val="1"/>
          <c:order val="1"/>
          <c:tx>
            <c:strRef>
              <c:f>'Table 1'!$S$115</c:f>
              <c:strCache>
                <c:ptCount val="1"/>
                <c:pt idx="0">
                  <c:v>FTES as a %</c:v>
                </c:pt>
              </c:strCache>
            </c:strRef>
          </c:tx>
          <c:spPr>
            <a:ln w="28575" cap="rnd">
              <a:solidFill>
                <a:schemeClr val="accent5"/>
              </a:solidFill>
              <a:round/>
            </a:ln>
            <a:effectLst/>
          </c:spPr>
          <c:marker>
            <c:symbol val="none"/>
          </c:marker>
          <c:cat>
            <c:strRef>
              <c:f>'Table 1'!$Q$116:$Q$136</c:f>
              <c:strCache>
                <c:ptCount val="21"/>
                <c:pt idx="0">
                  <c:v>1998-1999</c:v>
                </c:pt>
                <c:pt idx="1">
                  <c:v>1999-2000</c:v>
                </c:pt>
                <c:pt idx="2">
                  <c:v>2000-2001</c:v>
                </c:pt>
                <c:pt idx="3">
                  <c:v>2001-2002</c:v>
                </c:pt>
                <c:pt idx="4">
                  <c:v>2002-2003</c:v>
                </c:pt>
                <c:pt idx="5">
                  <c:v>2003-2004</c:v>
                </c:pt>
                <c:pt idx="6">
                  <c:v>2004-2005</c:v>
                </c:pt>
                <c:pt idx="7">
                  <c:v>2005-2006</c:v>
                </c:pt>
                <c:pt idx="8">
                  <c:v>2006-2007</c:v>
                </c:pt>
                <c:pt idx="9">
                  <c:v>2007-2008</c:v>
                </c:pt>
                <c:pt idx="10">
                  <c:v>2008-2009</c:v>
                </c:pt>
                <c:pt idx="11">
                  <c:v>2009-2010</c:v>
                </c:pt>
                <c:pt idx="12">
                  <c:v>2010-2011</c:v>
                </c:pt>
                <c:pt idx="13">
                  <c:v>2011-2012</c:v>
                </c:pt>
                <c:pt idx="14">
                  <c:v>2012-2013</c:v>
                </c:pt>
                <c:pt idx="15">
                  <c:v>2013-2014</c:v>
                </c:pt>
                <c:pt idx="16">
                  <c:v>2014-2015</c:v>
                </c:pt>
                <c:pt idx="17">
                  <c:v>2015-2016</c:v>
                </c:pt>
                <c:pt idx="18">
                  <c:v>2016-2017</c:v>
                </c:pt>
                <c:pt idx="19">
                  <c:v>2017-2018</c:v>
                </c:pt>
                <c:pt idx="20">
                  <c:v>2018-2019</c:v>
                </c:pt>
              </c:strCache>
            </c:strRef>
          </c:cat>
          <c:val>
            <c:numRef>
              <c:f>'Table 1'!$S$116:$S$136</c:f>
              <c:numCache>
                <c:formatCode>0%</c:formatCode>
                <c:ptCount val="21"/>
                <c:pt idx="0">
                  <c:v>0.348556077904634</c:v>
                </c:pt>
                <c:pt idx="1">
                  <c:v>0.36705927785286735</c:v>
                </c:pt>
                <c:pt idx="2">
                  <c:v>0.39034783470419188</c:v>
                </c:pt>
                <c:pt idx="3">
                  <c:v>0.37062105551998537</c:v>
                </c:pt>
                <c:pt idx="4">
                  <c:v>0.36979722518676628</c:v>
                </c:pt>
                <c:pt idx="5">
                  <c:v>0.38527783473446792</c:v>
                </c:pt>
                <c:pt idx="6">
                  <c:v>0.40093216977389923</c:v>
                </c:pt>
                <c:pt idx="7">
                  <c:v>0.41905143085851509</c:v>
                </c:pt>
                <c:pt idx="8">
                  <c:v>0.40798460798460801</c:v>
                </c:pt>
                <c:pt idx="9">
                  <c:v>0.40976194869902194</c:v>
                </c:pt>
                <c:pt idx="10">
                  <c:v>0.42119807452308788</c:v>
                </c:pt>
                <c:pt idx="11">
                  <c:v>0.42800199302441455</c:v>
                </c:pt>
                <c:pt idx="12">
                  <c:v>0.41512633542479227</c:v>
                </c:pt>
                <c:pt idx="13">
                  <c:v>0.40311223159175869</c:v>
                </c:pt>
                <c:pt idx="14">
                  <c:v>0.38528973437363023</c:v>
                </c:pt>
                <c:pt idx="15">
                  <c:v>0.36903721824218066</c:v>
                </c:pt>
                <c:pt idx="16">
                  <c:v>0.35074818298418126</c:v>
                </c:pt>
                <c:pt idx="17">
                  <c:v>0.34799415857744181</c:v>
                </c:pt>
                <c:pt idx="18">
                  <c:v>0.35077141337116508</c:v>
                </c:pt>
                <c:pt idx="19">
                  <c:v>0.33470357175481869</c:v>
                </c:pt>
                <c:pt idx="20">
                  <c:v>0.32597545337973988</c:v>
                </c:pt>
              </c:numCache>
            </c:numRef>
          </c:val>
          <c:smooth val="0"/>
          <c:extLst>
            <c:ext xmlns:c16="http://schemas.microsoft.com/office/drawing/2014/chart" uri="{C3380CC4-5D6E-409C-BE32-E72D297353CC}">
              <c16:uniqueId val="{00000001-994B-4C7B-9A5D-F6A784165E86}"/>
            </c:ext>
          </c:extLst>
        </c:ser>
        <c:dLbls>
          <c:showLegendKey val="0"/>
          <c:showVal val="0"/>
          <c:showCatName val="0"/>
          <c:showSerName val="0"/>
          <c:showPercent val="0"/>
          <c:showBubbleSize val="0"/>
        </c:dLbls>
        <c:marker val="1"/>
        <c:smooth val="0"/>
        <c:axId val="287521664"/>
        <c:axId val="1957857232"/>
      </c:lineChart>
      <c:catAx>
        <c:axId val="195785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57861808"/>
        <c:crosses val="autoZero"/>
        <c:auto val="1"/>
        <c:lblAlgn val="ctr"/>
        <c:lblOffset val="100"/>
        <c:noMultiLvlLbl val="0"/>
      </c:catAx>
      <c:valAx>
        <c:axId val="1957861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57857648"/>
        <c:crosses val="autoZero"/>
        <c:crossBetween val="between"/>
      </c:valAx>
      <c:valAx>
        <c:axId val="1957857232"/>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7521664"/>
        <c:crosses val="max"/>
        <c:crossBetween val="between"/>
      </c:valAx>
      <c:catAx>
        <c:axId val="287521664"/>
        <c:scaling>
          <c:orientation val="minMax"/>
        </c:scaling>
        <c:delete val="1"/>
        <c:axPos val="b"/>
        <c:numFmt formatCode="General" sourceLinked="1"/>
        <c:majorTickMark val="none"/>
        <c:minorTickMark val="none"/>
        <c:tickLblPos val="nextTo"/>
        <c:crossAx val="19578572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100" dirty="0" smtClean="0"/>
            <a:t>Staff</a:t>
          </a:r>
          <a:endParaRPr lang="en-US" sz="1100" dirty="0"/>
        </a:p>
      </dgm:t>
    </dgm:pt>
    <dgm:pt modelId="{7FAE8088-2575-4352-A50F-A6FD26F6C095}" type="parTrans" cxnId="{EC6C1F56-0720-4A09-AE43-7BE183DAD03A}">
      <dgm:prSet/>
      <dgm:spPr/>
      <dgm:t>
        <a:bodyPr/>
        <a:lstStyle/>
        <a:p>
          <a:endParaRPr lang="en-US" sz="1100"/>
        </a:p>
      </dgm:t>
    </dgm:pt>
    <dgm:pt modelId="{04DFADC8-B3FC-4217-B7EC-BC3254DEABA2}" type="sibTrans" cxnId="{EC6C1F56-0720-4A09-AE43-7BE183DAD03A}">
      <dgm:prSet/>
      <dgm:spPr/>
      <dgm:t>
        <a:bodyPr/>
        <a:lstStyle/>
        <a:p>
          <a:endParaRPr lang="en-US" sz="1100"/>
        </a:p>
      </dgm:t>
    </dgm:pt>
    <dgm:pt modelId="{828D9F3A-A0D7-4FE1-B818-399F6D4D20FE}">
      <dgm:prSet phldrT="[Text]" custT="1"/>
      <dgm:spPr/>
      <dgm:t>
        <a:bodyPr/>
        <a:lstStyle/>
        <a:p>
          <a:r>
            <a:rPr lang="en-US" sz="1100" dirty="0" smtClean="0"/>
            <a:t>Faculty</a:t>
          </a:r>
          <a:endParaRPr lang="en-US" sz="1100" dirty="0"/>
        </a:p>
      </dgm:t>
    </dgm:pt>
    <dgm:pt modelId="{34CBB271-6A48-4231-BAE1-4FE829E4616D}" type="parTrans" cxnId="{F8FA2249-1BAF-4E61-B030-34F91ACD0065}">
      <dgm:prSet/>
      <dgm:spPr/>
      <dgm:t>
        <a:bodyPr/>
        <a:lstStyle/>
        <a:p>
          <a:endParaRPr lang="en-US" sz="1100"/>
        </a:p>
      </dgm:t>
    </dgm:pt>
    <dgm:pt modelId="{4680B406-A38F-4F2F-BED7-AA036173865C}" type="sibTrans" cxnId="{F8FA2249-1BAF-4E61-B030-34F91ACD0065}">
      <dgm:prSet/>
      <dgm:spPr/>
      <dgm:t>
        <a:bodyPr/>
        <a:lstStyle/>
        <a:p>
          <a:endParaRPr lang="en-US" sz="1100"/>
        </a:p>
      </dgm:t>
    </dgm:pt>
    <dgm:pt modelId="{59207BEB-71CB-41E5-882D-DA9B09641E9F}">
      <dgm:prSet phldrT="[Text]" custT="1"/>
      <dgm:spPr/>
      <dgm:t>
        <a:bodyPr/>
        <a:lstStyle/>
        <a:p>
          <a:r>
            <a:rPr lang="en-US" sz="1100" dirty="0" smtClean="0"/>
            <a:t>Students</a:t>
          </a:r>
          <a:endParaRPr lang="en-US" sz="1100" dirty="0"/>
        </a:p>
      </dgm:t>
    </dgm:pt>
    <dgm:pt modelId="{F7AB53E2-2E44-4FC5-90F4-EB2CF6CEEB8E}" type="parTrans" cxnId="{97CE7A61-71FC-4549-97E1-ADC8708537A1}">
      <dgm:prSet/>
      <dgm:spPr/>
      <dgm:t>
        <a:bodyPr/>
        <a:lstStyle/>
        <a:p>
          <a:endParaRPr lang="en-US" sz="1100"/>
        </a:p>
      </dgm:t>
    </dgm:pt>
    <dgm:pt modelId="{396FF6D4-DE48-428B-8732-E993CA69D202}" type="sibTrans" cxnId="{97CE7A61-71FC-4549-97E1-ADC8708537A1}">
      <dgm:prSet/>
      <dgm:spPr/>
      <dgm:t>
        <a:bodyPr/>
        <a:lstStyle/>
        <a:p>
          <a:endParaRPr lang="en-US" sz="1100"/>
        </a:p>
      </dgm:t>
    </dgm:pt>
    <dgm:pt modelId="{946A4660-3412-4FA1-90A3-C41A17AE4CCE}">
      <dgm:prSet phldrT="[Text]" custT="1"/>
      <dgm:spPr/>
      <dgm:t>
        <a:bodyPr/>
        <a:lstStyle/>
        <a:p>
          <a:r>
            <a:rPr lang="en-US" sz="1100" dirty="0" smtClean="0"/>
            <a:t>Administrators</a:t>
          </a:r>
          <a:endParaRPr lang="en-US" sz="1100" dirty="0"/>
        </a:p>
      </dgm:t>
    </dgm:pt>
    <dgm:pt modelId="{8015F164-D7E0-4BAB-8A83-4BECC80FBE90}" type="parTrans" cxnId="{9FB7CA2F-691E-49DB-931E-8CE111B73F6E}">
      <dgm:prSet/>
      <dgm:spPr/>
      <dgm:t>
        <a:bodyPr/>
        <a:lstStyle/>
        <a:p>
          <a:endParaRPr lang="en-US" sz="1100"/>
        </a:p>
      </dgm:t>
    </dgm:pt>
    <dgm:pt modelId="{0BBAD937-EE3F-4D36-989D-2828678CADBB}" type="sibTrans" cxnId="{9FB7CA2F-691E-49DB-931E-8CE111B73F6E}">
      <dgm:prSet/>
      <dgm:spPr/>
      <dgm:t>
        <a:bodyPr/>
        <a:lstStyle/>
        <a:p>
          <a:endParaRPr lang="en-US" sz="11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100" dirty="0" smtClean="0"/>
            <a:t>Staff</a:t>
          </a:r>
          <a:endParaRPr lang="en-US" sz="1100" dirty="0"/>
        </a:p>
      </dgm:t>
    </dgm:pt>
    <dgm:pt modelId="{7FAE8088-2575-4352-A50F-A6FD26F6C095}" type="parTrans" cxnId="{EC6C1F56-0720-4A09-AE43-7BE183DAD03A}">
      <dgm:prSet/>
      <dgm:spPr/>
      <dgm:t>
        <a:bodyPr/>
        <a:lstStyle/>
        <a:p>
          <a:endParaRPr lang="en-US" sz="1100"/>
        </a:p>
      </dgm:t>
    </dgm:pt>
    <dgm:pt modelId="{04DFADC8-B3FC-4217-B7EC-BC3254DEABA2}" type="sibTrans" cxnId="{EC6C1F56-0720-4A09-AE43-7BE183DAD03A}">
      <dgm:prSet/>
      <dgm:spPr/>
      <dgm:t>
        <a:bodyPr/>
        <a:lstStyle/>
        <a:p>
          <a:endParaRPr lang="en-US" sz="1100"/>
        </a:p>
      </dgm:t>
    </dgm:pt>
    <dgm:pt modelId="{828D9F3A-A0D7-4FE1-B818-399F6D4D20FE}">
      <dgm:prSet phldrT="[Text]" custT="1"/>
      <dgm:spPr/>
      <dgm:t>
        <a:bodyPr/>
        <a:lstStyle/>
        <a:p>
          <a:r>
            <a:rPr lang="en-US" sz="1100" dirty="0" smtClean="0"/>
            <a:t>Faculty</a:t>
          </a:r>
          <a:endParaRPr lang="en-US" sz="1100" dirty="0"/>
        </a:p>
      </dgm:t>
    </dgm:pt>
    <dgm:pt modelId="{34CBB271-6A48-4231-BAE1-4FE829E4616D}" type="parTrans" cxnId="{F8FA2249-1BAF-4E61-B030-34F91ACD0065}">
      <dgm:prSet/>
      <dgm:spPr/>
      <dgm:t>
        <a:bodyPr/>
        <a:lstStyle/>
        <a:p>
          <a:endParaRPr lang="en-US" sz="1100"/>
        </a:p>
      </dgm:t>
    </dgm:pt>
    <dgm:pt modelId="{4680B406-A38F-4F2F-BED7-AA036173865C}" type="sibTrans" cxnId="{F8FA2249-1BAF-4E61-B030-34F91ACD0065}">
      <dgm:prSet/>
      <dgm:spPr/>
      <dgm:t>
        <a:bodyPr/>
        <a:lstStyle/>
        <a:p>
          <a:endParaRPr lang="en-US" sz="1100"/>
        </a:p>
      </dgm:t>
    </dgm:pt>
    <dgm:pt modelId="{59207BEB-71CB-41E5-882D-DA9B09641E9F}">
      <dgm:prSet phldrT="[Text]" custT="1"/>
      <dgm:spPr/>
      <dgm:t>
        <a:bodyPr/>
        <a:lstStyle/>
        <a:p>
          <a:r>
            <a:rPr lang="en-US" sz="1100" dirty="0" smtClean="0"/>
            <a:t>Students</a:t>
          </a:r>
          <a:endParaRPr lang="en-US" sz="1100" dirty="0"/>
        </a:p>
      </dgm:t>
    </dgm:pt>
    <dgm:pt modelId="{F7AB53E2-2E44-4FC5-90F4-EB2CF6CEEB8E}" type="parTrans" cxnId="{97CE7A61-71FC-4549-97E1-ADC8708537A1}">
      <dgm:prSet/>
      <dgm:spPr/>
      <dgm:t>
        <a:bodyPr/>
        <a:lstStyle/>
        <a:p>
          <a:endParaRPr lang="en-US" sz="1100"/>
        </a:p>
      </dgm:t>
    </dgm:pt>
    <dgm:pt modelId="{396FF6D4-DE48-428B-8732-E993CA69D202}" type="sibTrans" cxnId="{97CE7A61-71FC-4549-97E1-ADC8708537A1}">
      <dgm:prSet/>
      <dgm:spPr/>
      <dgm:t>
        <a:bodyPr/>
        <a:lstStyle/>
        <a:p>
          <a:endParaRPr lang="en-US" sz="1100"/>
        </a:p>
      </dgm:t>
    </dgm:pt>
    <dgm:pt modelId="{946A4660-3412-4FA1-90A3-C41A17AE4CCE}">
      <dgm:prSet phldrT="[Text]" custT="1"/>
      <dgm:spPr/>
      <dgm:t>
        <a:bodyPr/>
        <a:lstStyle/>
        <a:p>
          <a:r>
            <a:rPr lang="en-US" sz="1100" dirty="0" smtClean="0"/>
            <a:t>Administrators</a:t>
          </a:r>
          <a:endParaRPr lang="en-US" sz="1100" dirty="0"/>
        </a:p>
      </dgm:t>
    </dgm:pt>
    <dgm:pt modelId="{8015F164-D7E0-4BAB-8A83-4BECC80FBE90}" type="parTrans" cxnId="{9FB7CA2F-691E-49DB-931E-8CE111B73F6E}">
      <dgm:prSet/>
      <dgm:spPr/>
      <dgm:t>
        <a:bodyPr/>
        <a:lstStyle/>
        <a:p>
          <a:endParaRPr lang="en-US" sz="1100"/>
        </a:p>
      </dgm:t>
    </dgm:pt>
    <dgm:pt modelId="{0BBAD937-EE3F-4D36-989D-2828678CADBB}" type="sibTrans" cxnId="{9FB7CA2F-691E-49DB-931E-8CE111B73F6E}">
      <dgm:prSet/>
      <dgm:spPr/>
      <dgm:t>
        <a:bodyPr/>
        <a:lstStyle/>
        <a:p>
          <a:endParaRPr lang="en-US" sz="11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100" dirty="0" smtClean="0"/>
            <a:t>Staff</a:t>
          </a:r>
          <a:endParaRPr lang="en-US" sz="1100" dirty="0"/>
        </a:p>
      </dgm:t>
    </dgm:pt>
    <dgm:pt modelId="{7FAE8088-2575-4352-A50F-A6FD26F6C095}" type="parTrans" cxnId="{EC6C1F56-0720-4A09-AE43-7BE183DAD03A}">
      <dgm:prSet/>
      <dgm:spPr/>
      <dgm:t>
        <a:bodyPr/>
        <a:lstStyle/>
        <a:p>
          <a:endParaRPr lang="en-US" sz="1100"/>
        </a:p>
      </dgm:t>
    </dgm:pt>
    <dgm:pt modelId="{04DFADC8-B3FC-4217-B7EC-BC3254DEABA2}" type="sibTrans" cxnId="{EC6C1F56-0720-4A09-AE43-7BE183DAD03A}">
      <dgm:prSet/>
      <dgm:spPr/>
      <dgm:t>
        <a:bodyPr/>
        <a:lstStyle/>
        <a:p>
          <a:endParaRPr lang="en-US" sz="1100"/>
        </a:p>
      </dgm:t>
    </dgm:pt>
    <dgm:pt modelId="{828D9F3A-A0D7-4FE1-B818-399F6D4D20FE}">
      <dgm:prSet phldrT="[Text]" custT="1"/>
      <dgm:spPr/>
      <dgm:t>
        <a:bodyPr/>
        <a:lstStyle/>
        <a:p>
          <a:r>
            <a:rPr lang="en-US" sz="1100" dirty="0" smtClean="0"/>
            <a:t>Faculty</a:t>
          </a:r>
          <a:endParaRPr lang="en-US" sz="1100" dirty="0"/>
        </a:p>
      </dgm:t>
    </dgm:pt>
    <dgm:pt modelId="{34CBB271-6A48-4231-BAE1-4FE829E4616D}" type="parTrans" cxnId="{F8FA2249-1BAF-4E61-B030-34F91ACD0065}">
      <dgm:prSet/>
      <dgm:spPr/>
      <dgm:t>
        <a:bodyPr/>
        <a:lstStyle/>
        <a:p>
          <a:endParaRPr lang="en-US" sz="1100"/>
        </a:p>
      </dgm:t>
    </dgm:pt>
    <dgm:pt modelId="{4680B406-A38F-4F2F-BED7-AA036173865C}" type="sibTrans" cxnId="{F8FA2249-1BAF-4E61-B030-34F91ACD0065}">
      <dgm:prSet/>
      <dgm:spPr/>
      <dgm:t>
        <a:bodyPr/>
        <a:lstStyle/>
        <a:p>
          <a:endParaRPr lang="en-US" sz="1100"/>
        </a:p>
      </dgm:t>
    </dgm:pt>
    <dgm:pt modelId="{59207BEB-71CB-41E5-882D-DA9B09641E9F}">
      <dgm:prSet phldrT="[Text]" custT="1"/>
      <dgm:spPr/>
      <dgm:t>
        <a:bodyPr/>
        <a:lstStyle/>
        <a:p>
          <a:r>
            <a:rPr lang="en-US" sz="1100" dirty="0" smtClean="0"/>
            <a:t>Students</a:t>
          </a:r>
          <a:endParaRPr lang="en-US" sz="1100" dirty="0"/>
        </a:p>
      </dgm:t>
    </dgm:pt>
    <dgm:pt modelId="{F7AB53E2-2E44-4FC5-90F4-EB2CF6CEEB8E}" type="parTrans" cxnId="{97CE7A61-71FC-4549-97E1-ADC8708537A1}">
      <dgm:prSet/>
      <dgm:spPr/>
      <dgm:t>
        <a:bodyPr/>
        <a:lstStyle/>
        <a:p>
          <a:endParaRPr lang="en-US" sz="1100"/>
        </a:p>
      </dgm:t>
    </dgm:pt>
    <dgm:pt modelId="{396FF6D4-DE48-428B-8732-E993CA69D202}" type="sibTrans" cxnId="{97CE7A61-71FC-4549-97E1-ADC8708537A1}">
      <dgm:prSet/>
      <dgm:spPr/>
      <dgm:t>
        <a:bodyPr/>
        <a:lstStyle/>
        <a:p>
          <a:endParaRPr lang="en-US" sz="1100"/>
        </a:p>
      </dgm:t>
    </dgm:pt>
    <dgm:pt modelId="{946A4660-3412-4FA1-90A3-C41A17AE4CCE}">
      <dgm:prSet phldrT="[Text]" custT="1"/>
      <dgm:spPr/>
      <dgm:t>
        <a:bodyPr/>
        <a:lstStyle/>
        <a:p>
          <a:r>
            <a:rPr lang="en-US" sz="1100" dirty="0" smtClean="0"/>
            <a:t>Administrators</a:t>
          </a:r>
          <a:endParaRPr lang="en-US" sz="1100" dirty="0"/>
        </a:p>
      </dgm:t>
    </dgm:pt>
    <dgm:pt modelId="{8015F164-D7E0-4BAB-8A83-4BECC80FBE90}" type="parTrans" cxnId="{9FB7CA2F-691E-49DB-931E-8CE111B73F6E}">
      <dgm:prSet/>
      <dgm:spPr/>
      <dgm:t>
        <a:bodyPr/>
        <a:lstStyle/>
        <a:p>
          <a:endParaRPr lang="en-US" sz="1100"/>
        </a:p>
      </dgm:t>
    </dgm:pt>
    <dgm:pt modelId="{0BBAD937-EE3F-4D36-989D-2828678CADBB}" type="sibTrans" cxnId="{9FB7CA2F-691E-49DB-931E-8CE111B73F6E}">
      <dgm:prSet/>
      <dgm:spPr/>
      <dgm:t>
        <a:bodyPr/>
        <a:lstStyle/>
        <a:p>
          <a:endParaRPr lang="en-US" sz="11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AA2880B-354F-43B9-A355-4F503F2CA369}"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97C6A4B4-3E85-42CA-84C8-CB1CDDDF5875}">
      <dgm:prSet phldrT="[Text]" custT="1"/>
      <dgm:spPr>
        <a:solidFill>
          <a:srgbClr val="40775E"/>
        </a:solidFill>
      </dgm:spPr>
      <dgm:t>
        <a:bodyPr/>
        <a:lstStyle/>
        <a:p>
          <a:r>
            <a:rPr lang="en-US" sz="2400" dirty="0" smtClean="0"/>
            <a:t>PBC</a:t>
          </a:r>
          <a:endParaRPr lang="en-US" sz="2400" dirty="0"/>
        </a:p>
      </dgm:t>
    </dgm:pt>
    <dgm:pt modelId="{377CBB5B-CD48-43C0-A94D-6B060DD90493}" type="parTrans" cxnId="{F76DDFDD-821B-4634-AF81-F8338A97FB9C}">
      <dgm:prSet/>
      <dgm:spPr/>
      <dgm:t>
        <a:bodyPr/>
        <a:lstStyle/>
        <a:p>
          <a:endParaRPr lang="en-US" sz="1050"/>
        </a:p>
      </dgm:t>
    </dgm:pt>
    <dgm:pt modelId="{6F046F92-DC8F-4134-B38E-8D138A1AD5E2}" type="sibTrans" cxnId="{F76DDFDD-821B-4634-AF81-F8338A97FB9C}">
      <dgm:prSet/>
      <dgm:spPr/>
      <dgm:t>
        <a:bodyPr/>
        <a:lstStyle/>
        <a:p>
          <a:endParaRPr lang="en-US" sz="1050"/>
        </a:p>
      </dgm:t>
    </dgm:pt>
    <dgm:pt modelId="{5FB5F0A8-64E0-4BB2-A0F2-D24C79FB430D}">
      <dgm:prSet phldrT="[Text]" custT="1"/>
      <dgm:spPr/>
      <dgm:t>
        <a:bodyPr/>
        <a:lstStyle/>
        <a:p>
          <a:r>
            <a:rPr lang="en-US" sz="1050" dirty="0" smtClean="0"/>
            <a:t>Staff</a:t>
          </a:r>
          <a:endParaRPr lang="en-US" sz="1050" dirty="0"/>
        </a:p>
      </dgm:t>
    </dgm:pt>
    <dgm:pt modelId="{9CB6961B-99FC-409C-8C10-619E0D969814}" type="parTrans" cxnId="{7DCFB213-779F-4086-B8C6-C0E61BC5820C}">
      <dgm:prSet/>
      <dgm:spPr/>
      <dgm:t>
        <a:bodyPr/>
        <a:lstStyle/>
        <a:p>
          <a:endParaRPr lang="en-US" sz="1050"/>
        </a:p>
      </dgm:t>
    </dgm:pt>
    <dgm:pt modelId="{2D063574-BEA7-40D4-90C4-D9013D2A73A9}" type="sibTrans" cxnId="{7DCFB213-779F-4086-B8C6-C0E61BC5820C}">
      <dgm:prSet/>
      <dgm:spPr/>
      <dgm:t>
        <a:bodyPr/>
        <a:lstStyle/>
        <a:p>
          <a:endParaRPr lang="en-US" sz="1050"/>
        </a:p>
      </dgm:t>
    </dgm:pt>
    <dgm:pt modelId="{B272FCFD-9C54-4C52-AB09-4BB91133177C}">
      <dgm:prSet phldrT="[Text]" custT="1"/>
      <dgm:spPr/>
      <dgm:t>
        <a:bodyPr/>
        <a:lstStyle/>
        <a:p>
          <a:r>
            <a:rPr lang="en-US" sz="1050" dirty="0" err="1" smtClean="0"/>
            <a:t>Faclty</a:t>
          </a:r>
          <a:endParaRPr lang="en-US" sz="1050" dirty="0"/>
        </a:p>
      </dgm:t>
    </dgm:pt>
    <dgm:pt modelId="{CCAF8C08-F57F-48AA-B0F0-15B4E5E6BB49}" type="parTrans" cxnId="{F477B9AA-CC3E-4B55-BE5F-2FA66E85E7BC}">
      <dgm:prSet/>
      <dgm:spPr/>
      <dgm:t>
        <a:bodyPr/>
        <a:lstStyle/>
        <a:p>
          <a:endParaRPr lang="en-US" sz="1050"/>
        </a:p>
      </dgm:t>
    </dgm:pt>
    <dgm:pt modelId="{EBBE8673-D5F6-461D-9957-6AF4A750A6CD}" type="sibTrans" cxnId="{F477B9AA-CC3E-4B55-BE5F-2FA66E85E7BC}">
      <dgm:prSet/>
      <dgm:spPr/>
      <dgm:t>
        <a:bodyPr/>
        <a:lstStyle/>
        <a:p>
          <a:endParaRPr lang="en-US" sz="1050"/>
        </a:p>
      </dgm:t>
    </dgm:pt>
    <dgm:pt modelId="{DF3FB784-1979-4AFF-85AF-0E8DF144C1B8}">
      <dgm:prSet phldrT="[Text]" custT="1"/>
      <dgm:spPr/>
      <dgm:t>
        <a:bodyPr/>
        <a:lstStyle/>
        <a:p>
          <a:r>
            <a:rPr lang="en-US" sz="1050" dirty="0" smtClean="0"/>
            <a:t>Students</a:t>
          </a:r>
          <a:endParaRPr lang="en-US" sz="1050" dirty="0"/>
        </a:p>
      </dgm:t>
    </dgm:pt>
    <dgm:pt modelId="{0ACA68CF-2566-42C3-BDDB-578964DF842D}" type="parTrans" cxnId="{B79DC3CF-5551-4FC8-BBB4-31607EABE8BA}">
      <dgm:prSet/>
      <dgm:spPr/>
      <dgm:t>
        <a:bodyPr/>
        <a:lstStyle/>
        <a:p>
          <a:endParaRPr lang="en-US" sz="1050"/>
        </a:p>
      </dgm:t>
    </dgm:pt>
    <dgm:pt modelId="{5171D448-FD2C-45A4-9A70-EBC80A3AFC20}" type="sibTrans" cxnId="{B79DC3CF-5551-4FC8-BBB4-31607EABE8BA}">
      <dgm:prSet/>
      <dgm:spPr/>
      <dgm:t>
        <a:bodyPr/>
        <a:lstStyle/>
        <a:p>
          <a:endParaRPr lang="en-US" sz="1050"/>
        </a:p>
      </dgm:t>
    </dgm:pt>
    <dgm:pt modelId="{EA812F23-0FC4-4B66-8F91-D904AB911B05}">
      <dgm:prSet phldrT="[Text]" custT="1"/>
      <dgm:spPr/>
      <dgm:t>
        <a:bodyPr/>
        <a:lstStyle/>
        <a:p>
          <a:r>
            <a:rPr lang="en-US" sz="1050" dirty="0" smtClean="0"/>
            <a:t>Admin</a:t>
          </a:r>
          <a:endParaRPr lang="en-US" sz="1050" dirty="0"/>
        </a:p>
      </dgm:t>
    </dgm:pt>
    <dgm:pt modelId="{E35EC20E-47F9-4F76-AC42-C25C7512A9B2}" type="parTrans" cxnId="{28F9A22D-126B-4B98-89AF-972E4AE236B2}">
      <dgm:prSet/>
      <dgm:spPr/>
      <dgm:t>
        <a:bodyPr/>
        <a:lstStyle/>
        <a:p>
          <a:endParaRPr lang="en-US" sz="1050"/>
        </a:p>
      </dgm:t>
    </dgm:pt>
    <dgm:pt modelId="{51B3FCEC-8E3E-4BA4-91F1-5C2EAFDF7D46}" type="sibTrans" cxnId="{28F9A22D-126B-4B98-89AF-972E4AE236B2}">
      <dgm:prSet/>
      <dgm:spPr/>
      <dgm:t>
        <a:bodyPr/>
        <a:lstStyle/>
        <a:p>
          <a:endParaRPr lang="en-US" sz="1050"/>
        </a:p>
      </dgm:t>
    </dgm:pt>
    <dgm:pt modelId="{CF8C7705-977B-4C29-91AE-FFA0762356A0}" type="pres">
      <dgm:prSet presAssocID="{2AA2880B-354F-43B9-A355-4F503F2CA369}" presName="Name0" presStyleCnt="0">
        <dgm:presLayoutVars>
          <dgm:chMax val="1"/>
          <dgm:dir/>
          <dgm:animLvl val="ctr"/>
          <dgm:resizeHandles val="exact"/>
        </dgm:presLayoutVars>
      </dgm:prSet>
      <dgm:spPr/>
      <dgm:t>
        <a:bodyPr/>
        <a:lstStyle/>
        <a:p>
          <a:endParaRPr lang="en-US"/>
        </a:p>
      </dgm:t>
    </dgm:pt>
    <dgm:pt modelId="{A81DDCC8-087C-418C-BB4F-F51E95DC09B5}" type="pres">
      <dgm:prSet presAssocID="{97C6A4B4-3E85-42CA-84C8-CB1CDDDF5875}" presName="centerShape" presStyleLbl="node0" presStyleIdx="0" presStyleCnt="1"/>
      <dgm:spPr/>
      <dgm:t>
        <a:bodyPr/>
        <a:lstStyle/>
        <a:p>
          <a:endParaRPr lang="en-US"/>
        </a:p>
      </dgm:t>
    </dgm:pt>
    <dgm:pt modelId="{DFC1BC1D-3D70-4A6E-94B3-4DF8C38720C6}" type="pres">
      <dgm:prSet presAssocID="{5FB5F0A8-64E0-4BB2-A0F2-D24C79FB430D}" presName="node" presStyleLbl="node1" presStyleIdx="0" presStyleCnt="4">
        <dgm:presLayoutVars>
          <dgm:bulletEnabled val="1"/>
        </dgm:presLayoutVars>
      </dgm:prSet>
      <dgm:spPr/>
      <dgm:t>
        <a:bodyPr/>
        <a:lstStyle/>
        <a:p>
          <a:endParaRPr lang="en-US"/>
        </a:p>
      </dgm:t>
    </dgm:pt>
    <dgm:pt modelId="{11C555FC-5CE7-41E0-83BD-0177CC40FDE4}" type="pres">
      <dgm:prSet presAssocID="{5FB5F0A8-64E0-4BB2-A0F2-D24C79FB430D}" presName="dummy" presStyleCnt="0"/>
      <dgm:spPr/>
    </dgm:pt>
    <dgm:pt modelId="{16FD4568-4A6C-4073-A420-34C056058A13}" type="pres">
      <dgm:prSet presAssocID="{2D063574-BEA7-40D4-90C4-D9013D2A73A9}" presName="sibTrans" presStyleLbl="sibTrans2D1" presStyleIdx="0" presStyleCnt="4"/>
      <dgm:spPr/>
      <dgm:t>
        <a:bodyPr/>
        <a:lstStyle/>
        <a:p>
          <a:endParaRPr lang="en-US"/>
        </a:p>
      </dgm:t>
    </dgm:pt>
    <dgm:pt modelId="{B00A8F1D-2626-418F-A878-8D572DD1011C}" type="pres">
      <dgm:prSet presAssocID="{B272FCFD-9C54-4C52-AB09-4BB91133177C}" presName="node" presStyleLbl="node1" presStyleIdx="1" presStyleCnt="4">
        <dgm:presLayoutVars>
          <dgm:bulletEnabled val="1"/>
        </dgm:presLayoutVars>
      </dgm:prSet>
      <dgm:spPr/>
      <dgm:t>
        <a:bodyPr/>
        <a:lstStyle/>
        <a:p>
          <a:endParaRPr lang="en-US"/>
        </a:p>
      </dgm:t>
    </dgm:pt>
    <dgm:pt modelId="{57A42ADA-F60A-4635-BFEB-67A79D6219FC}" type="pres">
      <dgm:prSet presAssocID="{B272FCFD-9C54-4C52-AB09-4BB91133177C}" presName="dummy" presStyleCnt="0"/>
      <dgm:spPr/>
    </dgm:pt>
    <dgm:pt modelId="{66F5709A-5AE2-4367-A957-06F7278804E1}" type="pres">
      <dgm:prSet presAssocID="{EBBE8673-D5F6-461D-9957-6AF4A750A6CD}" presName="sibTrans" presStyleLbl="sibTrans2D1" presStyleIdx="1" presStyleCnt="4"/>
      <dgm:spPr/>
      <dgm:t>
        <a:bodyPr/>
        <a:lstStyle/>
        <a:p>
          <a:endParaRPr lang="en-US"/>
        </a:p>
      </dgm:t>
    </dgm:pt>
    <dgm:pt modelId="{57A9A60D-AFCD-4ADC-9BF4-6A85F290DC45}" type="pres">
      <dgm:prSet presAssocID="{DF3FB784-1979-4AFF-85AF-0E8DF144C1B8}" presName="node" presStyleLbl="node1" presStyleIdx="2" presStyleCnt="4" custScaleX="111064">
        <dgm:presLayoutVars>
          <dgm:bulletEnabled val="1"/>
        </dgm:presLayoutVars>
      </dgm:prSet>
      <dgm:spPr/>
      <dgm:t>
        <a:bodyPr/>
        <a:lstStyle/>
        <a:p>
          <a:endParaRPr lang="en-US"/>
        </a:p>
      </dgm:t>
    </dgm:pt>
    <dgm:pt modelId="{7EB67322-A3AB-4247-A5EA-5F04D943D056}" type="pres">
      <dgm:prSet presAssocID="{DF3FB784-1979-4AFF-85AF-0E8DF144C1B8}" presName="dummy" presStyleCnt="0"/>
      <dgm:spPr/>
    </dgm:pt>
    <dgm:pt modelId="{28496740-CEA9-4643-B04C-31F2A474CEAF}" type="pres">
      <dgm:prSet presAssocID="{5171D448-FD2C-45A4-9A70-EBC80A3AFC20}" presName="sibTrans" presStyleLbl="sibTrans2D1" presStyleIdx="2" presStyleCnt="4"/>
      <dgm:spPr/>
      <dgm:t>
        <a:bodyPr/>
        <a:lstStyle/>
        <a:p>
          <a:endParaRPr lang="en-US"/>
        </a:p>
      </dgm:t>
    </dgm:pt>
    <dgm:pt modelId="{BB816CE4-7C55-4B28-8721-97AF809277D9}" type="pres">
      <dgm:prSet presAssocID="{EA812F23-0FC4-4B66-8F91-D904AB911B05}" presName="node" presStyleLbl="node1" presStyleIdx="3" presStyleCnt="4">
        <dgm:presLayoutVars>
          <dgm:bulletEnabled val="1"/>
        </dgm:presLayoutVars>
      </dgm:prSet>
      <dgm:spPr/>
      <dgm:t>
        <a:bodyPr/>
        <a:lstStyle/>
        <a:p>
          <a:endParaRPr lang="en-US"/>
        </a:p>
      </dgm:t>
    </dgm:pt>
    <dgm:pt modelId="{7EED9B5B-B1B0-4FC7-A275-6C7EA05B76D2}" type="pres">
      <dgm:prSet presAssocID="{EA812F23-0FC4-4B66-8F91-D904AB911B05}" presName="dummy" presStyleCnt="0"/>
      <dgm:spPr/>
    </dgm:pt>
    <dgm:pt modelId="{0DDB62E9-CF4F-4821-A1E0-4531591503EB}" type="pres">
      <dgm:prSet presAssocID="{51B3FCEC-8E3E-4BA4-91F1-5C2EAFDF7D46}" presName="sibTrans" presStyleLbl="sibTrans2D1" presStyleIdx="3" presStyleCnt="4"/>
      <dgm:spPr/>
      <dgm:t>
        <a:bodyPr/>
        <a:lstStyle/>
        <a:p>
          <a:endParaRPr lang="en-US"/>
        </a:p>
      </dgm:t>
    </dgm:pt>
  </dgm:ptLst>
  <dgm:cxnLst>
    <dgm:cxn modelId="{52D5156B-B2CB-4100-A2E2-02288488EACE}" type="presOf" srcId="{EA812F23-0FC4-4B66-8F91-D904AB911B05}" destId="{BB816CE4-7C55-4B28-8721-97AF809277D9}" srcOrd="0" destOrd="0" presId="urn:microsoft.com/office/officeart/2005/8/layout/radial6"/>
    <dgm:cxn modelId="{7DCFB213-779F-4086-B8C6-C0E61BC5820C}" srcId="{97C6A4B4-3E85-42CA-84C8-CB1CDDDF5875}" destId="{5FB5F0A8-64E0-4BB2-A0F2-D24C79FB430D}" srcOrd="0" destOrd="0" parTransId="{9CB6961B-99FC-409C-8C10-619E0D969814}" sibTransId="{2D063574-BEA7-40D4-90C4-D9013D2A73A9}"/>
    <dgm:cxn modelId="{9E828053-0226-4110-8762-8F91039ADFA2}" type="presOf" srcId="{97C6A4B4-3E85-42CA-84C8-CB1CDDDF5875}" destId="{A81DDCC8-087C-418C-BB4F-F51E95DC09B5}" srcOrd="0" destOrd="0" presId="urn:microsoft.com/office/officeart/2005/8/layout/radial6"/>
    <dgm:cxn modelId="{E7EE0380-5C04-437D-B4A6-2C1018C925A2}" type="presOf" srcId="{B272FCFD-9C54-4C52-AB09-4BB91133177C}" destId="{B00A8F1D-2626-418F-A878-8D572DD1011C}" srcOrd="0" destOrd="0" presId="urn:microsoft.com/office/officeart/2005/8/layout/radial6"/>
    <dgm:cxn modelId="{3912BE07-556D-417F-A7B4-5CCDE99A7E5A}" type="presOf" srcId="{5171D448-FD2C-45A4-9A70-EBC80A3AFC20}" destId="{28496740-CEA9-4643-B04C-31F2A474CEAF}" srcOrd="0" destOrd="0" presId="urn:microsoft.com/office/officeart/2005/8/layout/radial6"/>
    <dgm:cxn modelId="{9D124043-48A1-45F0-9359-380342C0B7AC}" type="presOf" srcId="{DF3FB784-1979-4AFF-85AF-0E8DF144C1B8}" destId="{57A9A60D-AFCD-4ADC-9BF4-6A85F290DC45}" srcOrd="0" destOrd="0" presId="urn:microsoft.com/office/officeart/2005/8/layout/radial6"/>
    <dgm:cxn modelId="{F76DDFDD-821B-4634-AF81-F8338A97FB9C}" srcId="{2AA2880B-354F-43B9-A355-4F503F2CA369}" destId="{97C6A4B4-3E85-42CA-84C8-CB1CDDDF5875}" srcOrd="0" destOrd="0" parTransId="{377CBB5B-CD48-43C0-A94D-6B060DD90493}" sibTransId="{6F046F92-DC8F-4134-B38E-8D138A1AD5E2}"/>
    <dgm:cxn modelId="{F477B9AA-CC3E-4B55-BE5F-2FA66E85E7BC}" srcId="{97C6A4B4-3E85-42CA-84C8-CB1CDDDF5875}" destId="{B272FCFD-9C54-4C52-AB09-4BB91133177C}" srcOrd="1" destOrd="0" parTransId="{CCAF8C08-F57F-48AA-B0F0-15B4E5E6BB49}" sibTransId="{EBBE8673-D5F6-461D-9957-6AF4A750A6CD}"/>
    <dgm:cxn modelId="{1EE2C368-5B16-4EEE-B323-00DDFF6655BC}" type="presOf" srcId="{2AA2880B-354F-43B9-A355-4F503F2CA369}" destId="{CF8C7705-977B-4C29-91AE-FFA0762356A0}" srcOrd="0" destOrd="0" presId="urn:microsoft.com/office/officeart/2005/8/layout/radial6"/>
    <dgm:cxn modelId="{B79DC3CF-5551-4FC8-BBB4-31607EABE8BA}" srcId="{97C6A4B4-3E85-42CA-84C8-CB1CDDDF5875}" destId="{DF3FB784-1979-4AFF-85AF-0E8DF144C1B8}" srcOrd="2" destOrd="0" parTransId="{0ACA68CF-2566-42C3-BDDB-578964DF842D}" sibTransId="{5171D448-FD2C-45A4-9A70-EBC80A3AFC20}"/>
    <dgm:cxn modelId="{28F9A22D-126B-4B98-89AF-972E4AE236B2}" srcId="{97C6A4B4-3E85-42CA-84C8-CB1CDDDF5875}" destId="{EA812F23-0FC4-4B66-8F91-D904AB911B05}" srcOrd="3" destOrd="0" parTransId="{E35EC20E-47F9-4F76-AC42-C25C7512A9B2}" sibTransId="{51B3FCEC-8E3E-4BA4-91F1-5C2EAFDF7D46}"/>
    <dgm:cxn modelId="{15BB8DCB-A886-429B-9E2C-A88837E23479}" type="presOf" srcId="{2D063574-BEA7-40D4-90C4-D9013D2A73A9}" destId="{16FD4568-4A6C-4073-A420-34C056058A13}" srcOrd="0" destOrd="0" presId="urn:microsoft.com/office/officeart/2005/8/layout/radial6"/>
    <dgm:cxn modelId="{E75E0E30-AB7D-4500-97E2-FB8401AC6134}" type="presOf" srcId="{5FB5F0A8-64E0-4BB2-A0F2-D24C79FB430D}" destId="{DFC1BC1D-3D70-4A6E-94B3-4DF8C38720C6}" srcOrd="0" destOrd="0" presId="urn:microsoft.com/office/officeart/2005/8/layout/radial6"/>
    <dgm:cxn modelId="{7F32F31E-4B6C-4A49-A39D-6E60B7C89351}" type="presOf" srcId="{EBBE8673-D5F6-461D-9957-6AF4A750A6CD}" destId="{66F5709A-5AE2-4367-A957-06F7278804E1}" srcOrd="0" destOrd="0" presId="urn:microsoft.com/office/officeart/2005/8/layout/radial6"/>
    <dgm:cxn modelId="{54B9B61A-A63E-480D-B4E4-5C86123DE5B1}" type="presOf" srcId="{51B3FCEC-8E3E-4BA4-91F1-5C2EAFDF7D46}" destId="{0DDB62E9-CF4F-4821-A1E0-4531591503EB}" srcOrd="0" destOrd="0" presId="urn:microsoft.com/office/officeart/2005/8/layout/radial6"/>
    <dgm:cxn modelId="{DC446830-21A9-4632-862A-84D51B7A4ED5}" type="presParOf" srcId="{CF8C7705-977B-4C29-91AE-FFA0762356A0}" destId="{A81DDCC8-087C-418C-BB4F-F51E95DC09B5}" srcOrd="0" destOrd="0" presId="urn:microsoft.com/office/officeart/2005/8/layout/radial6"/>
    <dgm:cxn modelId="{C6094218-DDB2-448D-9630-6DF13C64C95A}" type="presParOf" srcId="{CF8C7705-977B-4C29-91AE-FFA0762356A0}" destId="{DFC1BC1D-3D70-4A6E-94B3-4DF8C38720C6}" srcOrd="1" destOrd="0" presId="urn:microsoft.com/office/officeart/2005/8/layout/radial6"/>
    <dgm:cxn modelId="{7E38644E-79E8-4F14-B51F-79121083B1FC}" type="presParOf" srcId="{CF8C7705-977B-4C29-91AE-FFA0762356A0}" destId="{11C555FC-5CE7-41E0-83BD-0177CC40FDE4}" srcOrd="2" destOrd="0" presId="urn:microsoft.com/office/officeart/2005/8/layout/radial6"/>
    <dgm:cxn modelId="{54E3DA79-D6D8-4E83-86C1-768A22A62DE3}" type="presParOf" srcId="{CF8C7705-977B-4C29-91AE-FFA0762356A0}" destId="{16FD4568-4A6C-4073-A420-34C056058A13}" srcOrd="3" destOrd="0" presId="urn:microsoft.com/office/officeart/2005/8/layout/radial6"/>
    <dgm:cxn modelId="{32CC895E-684F-47F4-B021-72A62FD2469E}" type="presParOf" srcId="{CF8C7705-977B-4C29-91AE-FFA0762356A0}" destId="{B00A8F1D-2626-418F-A878-8D572DD1011C}" srcOrd="4" destOrd="0" presId="urn:microsoft.com/office/officeart/2005/8/layout/radial6"/>
    <dgm:cxn modelId="{2D4754CF-1907-4897-8C5A-B9820928565F}" type="presParOf" srcId="{CF8C7705-977B-4C29-91AE-FFA0762356A0}" destId="{57A42ADA-F60A-4635-BFEB-67A79D6219FC}" srcOrd="5" destOrd="0" presId="urn:microsoft.com/office/officeart/2005/8/layout/radial6"/>
    <dgm:cxn modelId="{F65BA50D-DCD4-4AC9-A737-512A19392027}" type="presParOf" srcId="{CF8C7705-977B-4C29-91AE-FFA0762356A0}" destId="{66F5709A-5AE2-4367-A957-06F7278804E1}" srcOrd="6" destOrd="0" presId="urn:microsoft.com/office/officeart/2005/8/layout/radial6"/>
    <dgm:cxn modelId="{C5F4C57F-C1FE-4159-BE2F-0BF47AB0E52E}" type="presParOf" srcId="{CF8C7705-977B-4C29-91AE-FFA0762356A0}" destId="{57A9A60D-AFCD-4ADC-9BF4-6A85F290DC45}" srcOrd="7" destOrd="0" presId="urn:microsoft.com/office/officeart/2005/8/layout/radial6"/>
    <dgm:cxn modelId="{98BFCD35-847C-47CA-9C80-A2AF8CFB0725}" type="presParOf" srcId="{CF8C7705-977B-4C29-91AE-FFA0762356A0}" destId="{7EB67322-A3AB-4247-A5EA-5F04D943D056}" srcOrd="8" destOrd="0" presId="urn:microsoft.com/office/officeart/2005/8/layout/radial6"/>
    <dgm:cxn modelId="{776813F7-ACB6-45F7-B69F-6B45DD90ABD6}" type="presParOf" srcId="{CF8C7705-977B-4C29-91AE-FFA0762356A0}" destId="{28496740-CEA9-4643-B04C-31F2A474CEAF}" srcOrd="9" destOrd="0" presId="urn:microsoft.com/office/officeart/2005/8/layout/radial6"/>
    <dgm:cxn modelId="{7B0B5213-C38D-4038-9FD1-276EE356C3E8}" type="presParOf" srcId="{CF8C7705-977B-4C29-91AE-FFA0762356A0}" destId="{BB816CE4-7C55-4B28-8721-97AF809277D9}" srcOrd="10" destOrd="0" presId="urn:microsoft.com/office/officeart/2005/8/layout/radial6"/>
    <dgm:cxn modelId="{7427CC72-AD72-4B74-AC34-10527B79FE46}" type="presParOf" srcId="{CF8C7705-977B-4C29-91AE-FFA0762356A0}" destId="{7EED9B5B-B1B0-4FC7-A275-6C7EA05B76D2}" srcOrd="11" destOrd="0" presId="urn:microsoft.com/office/officeart/2005/8/layout/radial6"/>
    <dgm:cxn modelId="{FEB0FB5C-24F3-4570-9B35-5F2B204ACA60}" type="presParOf" srcId="{CF8C7705-977B-4C29-91AE-FFA0762356A0}" destId="{0DDB62E9-CF4F-4821-A1E0-4531591503EB}" srcOrd="12" destOrd="0" presId="urn:microsoft.com/office/officeart/2005/8/layout/radial6"/>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100" dirty="0" smtClean="0"/>
            <a:t>Staff</a:t>
          </a:r>
          <a:endParaRPr lang="en-US" sz="1100" dirty="0"/>
        </a:p>
      </dgm:t>
    </dgm:pt>
    <dgm:pt modelId="{7FAE8088-2575-4352-A50F-A6FD26F6C095}" type="parTrans" cxnId="{EC6C1F56-0720-4A09-AE43-7BE183DAD03A}">
      <dgm:prSet/>
      <dgm:spPr/>
      <dgm:t>
        <a:bodyPr/>
        <a:lstStyle/>
        <a:p>
          <a:endParaRPr lang="en-US" sz="1100"/>
        </a:p>
      </dgm:t>
    </dgm:pt>
    <dgm:pt modelId="{04DFADC8-B3FC-4217-B7EC-BC3254DEABA2}" type="sibTrans" cxnId="{EC6C1F56-0720-4A09-AE43-7BE183DAD03A}">
      <dgm:prSet/>
      <dgm:spPr/>
      <dgm:t>
        <a:bodyPr/>
        <a:lstStyle/>
        <a:p>
          <a:endParaRPr lang="en-US" sz="1100"/>
        </a:p>
      </dgm:t>
    </dgm:pt>
    <dgm:pt modelId="{828D9F3A-A0D7-4FE1-B818-399F6D4D20FE}">
      <dgm:prSet phldrT="[Text]" custT="1"/>
      <dgm:spPr/>
      <dgm:t>
        <a:bodyPr/>
        <a:lstStyle/>
        <a:p>
          <a:r>
            <a:rPr lang="en-US" sz="1100" dirty="0" smtClean="0"/>
            <a:t>Faculty</a:t>
          </a:r>
          <a:endParaRPr lang="en-US" sz="1100" dirty="0"/>
        </a:p>
      </dgm:t>
    </dgm:pt>
    <dgm:pt modelId="{34CBB271-6A48-4231-BAE1-4FE829E4616D}" type="parTrans" cxnId="{F8FA2249-1BAF-4E61-B030-34F91ACD0065}">
      <dgm:prSet/>
      <dgm:spPr/>
      <dgm:t>
        <a:bodyPr/>
        <a:lstStyle/>
        <a:p>
          <a:endParaRPr lang="en-US" sz="1100"/>
        </a:p>
      </dgm:t>
    </dgm:pt>
    <dgm:pt modelId="{4680B406-A38F-4F2F-BED7-AA036173865C}" type="sibTrans" cxnId="{F8FA2249-1BAF-4E61-B030-34F91ACD0065}">
      <dgm:prSet/>
      <dgm:spPr/>
      <dgm:t>
        <a:bodyPr/>
        <a:lstStyle/>
        <a:p>
          <a:endParaRPr lang="en-US" sz="1100"/>
        </a:p>
      </dgm:t>
    </dgm:pt>
    <dgm:pt modelId="{59207BEB-71CB-41E5-882D-DA9B09641E9F}">
      <dgm:prSet phldrT="[Text]" custT="1"/>
      <dgm:spPr/>
      <dgm:t>
        <a:bodyPr/>
        <a:lstStyle/>
        <a:p>
          <a:r>
            <a:rPr lang="en-US" sz="1100" dirty="0" smtClean="0"/>
            <a:t>Students</a:t>
          </a:r>
          <a:endParaRPr lang="en-US" sz="1100" dirty="0"/>
        </a:p>
      </dgm:t>
    </dgm:pt>
    <dgm:pt modelId="{F7AB53E2-2E44-4FC5-90F4-EB2CF6CEEB8E}" type="parTrans" cxnId="{97CE7A61-71FC-4549-97E1-ADC8708537A1}">
      <dgm:prSet/>
      <dgm:spPr/>
      <dgm:t>
        <a:bodyPr/>
        <a:lstStyle/>
        <a:p>
          <a:endParaRPr lang="en-US" sz="1100"/>
        </a:p>
      </dgm:t>
    </dgm:pt>
    <dgm:pt modelId="{396FF6D4-DE48-428B-8732-E993CA69D202}" type="sibTrans" cxnId="{97CE7A61-71FC-4549-97E1-ADC8708537A1}">
      <dgm:prSet/>
      <dgm:spPr/>
      <dgm:t>
        <a:bodyPr/>
        <a:lstStyle/>
        <a:p>
          <a:endParaRPr lang="en-US" sz="1100"/>
        </a:p>
      </dgm:t>
    </dgm:pt>
    <dgm:pt modelId="{946A4660-3412-4FA1-90A3-C41A17AE4CCE}">
      <dgm:prSet phldrT="[Text]" custT="1"/>
      <dgm:spPr/>
      <dgm:t>
        <a:bodyPr/>
        <a:lstStyle/>
        <a:p>
          <a:r>
            <a:rPr lang="en-US" sz="1100" dirty="0" smtClean="0"/>
            <a:t>Administrators</a:t>
          </a:r>
          <a:endParaRPr lang="en-US" sz="1100" dirty="0"/>
        </a:p>
      </dgm:t>
    </dgm:pt>
    <dgm:pt modelId="{8015F164-D7E0-4BAB-8A83-4BECC80FBE90}" type="parTrans" cxnId="{9FB7CA2F-691E-49DB-931E-8CE111B73F6E}">
      <dgm:prSet/>
      <dgm:spPr/>
      <dgm:t>
        <a:bodyPr/>
        <a:lstStyle/>
        <a:p>
          <a:endParaRPr lang="en-US" sz="1100"/>
        </a:p>
      </dgm:t>
    </dgm:pt>
    <dgm:pt modelId="{0BBAD937-EE3F-4D36-989D-2828678CADBB}" type="sibTrans" cxnId="{9FB7CA2F-691E-49DB-931E-8CE111B73F6E}">
      <dgm:prSet/>
      <dgm:spPr/>
      <dgm:t>
        <a:bodyPr/>
        <a:lstStyle/>
        <a:p>
          <a:endParaRPr lang="en-US" sz="11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100" dirty="0" smtClean="0"/>
            <a:t>Staff</a:t>
          </a:r>
          <a:endParaRPr lang="en-US" sz="1100" dirty="0"/>
        </a:p>
      </dgm:t>
    </dgm:pt>
    <dgm:pt modelId="{7FAE8088-2575-4352-A50F-A6FD26F6C095}" type="parTrans" cxnId="{EC6C1F56-0720-4A09-AE43-7BE183DAD03A}">
      <dgm:prSet/>
      <dgm:spPr/>
      <dgm:t>
        <a:bodyPr/>
        <a:lstStyle/>
        <a:p>
          <a:endParaRPr lang="en-US" sz="1100"/>
        </a:p>
      </dgm:t>
    </dgm:pt>
    <dgm:pt modelId="{04DFADC8-B3FC-4217-B7EC-BC3254DEABA2}" type="sibTrans" cxnId="{EC6C1F56-0720-4A09-AE43-7BE183DAD03A}">
      <dgm:prSet/>
      <dgm:spPr/>
      <dgm:t>
        <a:bodyPr/>
        <a:lstStyle/>
        <a:p>
          <a:endParaRPr lang="en-US" sz="1100"/>
        </a:p>
      </dgm:t>
    </dgm:pt>
    <dgm:pt modelId="{828D9F3A-A0D7-4FE1-B818-399F6D4D20FE}">
      <dgm:prSet phldrT="[Text]" custT="1"/>
      <dgm:spPr/>
      <dgm:t>
        <a:bodyPr/>
        <a:lstStyle/>
        <a:p>
          <a:r>
            <a:rPr lang="en-US" sz="1100" dirty="0" smtClean="0"/>
            <a:t>Faculty</a:t>
          </a:r>
          <a:endParaRPr lang="en-US" sz="1100" dirty="0"/>
        </a:p>
      </dgm:t>
    </dgm:pt>
    <dgm:pt modelId="{34CBB271-6A48-4231-BAE1-4FE829E4616D}" type="parTrans" cxnId="{F8FA2249-1BAF-4E61-B030-34F91ACD0065}">
      <dgm:prSet/>
      <dgm:spPr/>
      <dgm:t>
        <a:bodyPr/>
        <a:lstStyle/>
        <a:p>
          <a:endParaRPr lang="en-US" sz="1100"/>
        </a:p>
      </dgm:t>
    </dgm:pt>
    <dgm:pt modelId="{4680B406-A38F-4F2F-BED7-AA036173865C}" type="sibTrans" cxnId="{F8FA2249-1BAF-4E61-B030-34F91ACD0065}">
      <dgm:prSet/>
      <dgm:spPr/>
      <dgm:t>
        <a:bodyPr/>
        <a:lstStyle/>
        <a:p>
          <a:endParaRPr lang="en-US" sz="1100"/>
        </a:p>
      </dgm:t>
    </dgm:pt>
    <dgm:pt modelId="{59207BEB-71CB-41E5-882D-DA9B09641E9F}">
      <dgm:prSet phldrT="[Text]" custT="1"/>
      <dgm:spPr/>
      <dgm:t>
        <a:bodyPr/>
        <a:lstStyle/>
        <a:p>
          <a:r>
            <a:rPr lang="en-US" sz="1100" dirty="0" smtClean="0"/>
            <a:t>Students</a:t>
          </a:r>
          <a:endParaRPr lang="en-US" sz="1100" dirty="0"/>
        </a:p>
      </dgm:t>
    </dgm:pt>
    <dgm:pt modelId="{F7AB53E2-2E44-4FC5-90F4-EB2CF6CEEB8E}" type="parTrans" cxnId="{97CE7A61-71FC-4549-97E1-ADC8708537A1}">
      <dgm:prSet/>
      <dgm:spPr/>
      <dgm:t>
        <a:bodyPr/>
        <a:lstStyle/>
        <a:p>
          <a:endParaRPr lang="en-US" sz="1100"/>
        </a:p>
      </dgm:t>
    </dgm:pt>
    <dgm:pt modelId="{396FF6D4-DE48-428B-8732-E993CA69D202}" type="sibTrans" cxnId="{97CE7A61-71FC-4549-97E1-ADC8708537A1}">
      <dgm:prSet/>
      <dgm:spPr/>
      <dgm:t>
        <a:bodyPr/>
        <a:lstStyle/>
        <a:p>
          <a:endParaRPr lang="en-US" sz="1100"/>
        </a:p>
      </dgm:t>
    </dgm:pt>
    <dgm:pt modelId="{946A4660-3412-4FA1-90A3-C41A17AE4CCE}">
      <dgm:prSet phldrT="[Text]" custT="1"/>
      <dgm:spPr/>
      <dgm:t>
        <a:bodyPr/>
        <a:lstStyle/>
        <a:p>
          <a:r>
            <a:rPr lang="en-US" sz="1100" dirty="0" smtClean="0"/>
            <a:t>Administrators</a:t>
          </a:r>
          <a:endParaRPr lang="en-US" sz="1100" dirty="0"/>
        </a:p>
      </dgm:t>
    </dgm:pt>
    <dgm:pt modelId="{8015F164-D7E0-4BAB-8A83-4BECC80FBE90}" type="parTrans" cxnId="{9FB7CA2F-691E-49DB-931E-8CE111B73F6E}">
      <dgm:prSet/>
      <dgm:spPr/>
      <dgm:t>
        <a:bodyPr/>
        <a:lstStyle/>
        <a:p>
          <a:endParaRPr lang="en-US" sz="1100"/>
        </a:p>
      </dgm:t>
    </dgm:pt>
    <dgm:pt modelId="{0BBAD937-EE3F-4D36-989D-2828678CADBB}" type="sibTrans" cxnId="{9FB7CA2F-691E-49DB-931E-8CE111B73F6E}">
      <dgm:prSet/>
      <dgm:spPr/>
      <dgm:t>
        <a:bodyPr/>
        <a:lstStyle/>
        <a:p>
          <a:endParaRPr lang="en-US" sz="11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A2880B-354F-43B9-A355-4F503F2CA369}"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97C6A4B4-3E85-42CA-84C8-CB1CDDDF5875}">
      <dgm:prSet phldrT="[Text]" custT="1"/>
      <dgm:spPr>
        <a:solidFill>
          <a:srgbClr val="40775E"/>
        </a:solidFill>
      </dgm:spPr>
      <dgm:t>
        <a:bodyPr/>
        <a:lstStyle/>
        <a:p>
          <a:r>
            <a:rPr lang="en-US" sz="2400" dirty="0" smtClean="0"/>
            <a:t>PBC</a:t>
          </a:r>
          <a:endParaRPr lang="en-US" sz="2400" dirty="0"/>
        </a:p>
      </dgm:t>
    </dgm:pt>
    <dgm:pt modelId="{377CBB5B-CD48-43C0-A94D-6B060DD90493}" type="parTrans" cxnId="{F76DDFDD-821B-4634-AF81-F8338A97FB9C}">
      <dgm:prSet/>
      <dgm:spPr/>
      <dgm:t>
        <a:bodyPr/>
        <a:lstStyle/>
        <a:p>
          <a:endParaRPr lang="en-US" sz="1050"/>
        </a:p>
      </dgm:t>
    </dgm:pt>
    <dgm:pt modelId="{6F046F92-DC8F-4134-B38E-8D138A1AD5E2}" type="sibTrans" cxnId="{F76DDFDD-821B-4634-AF81-F8338A97FB9C}">
      <dgm:prSet/>
      <dgm:spPr/>
      <dgm:t>
        <a:bodyPr/>
        <a:lstStyle/>
        <a:p>
          <a:endParaRPr lang="en-US" sz="1050"/>
        </a:p>
      </dgm:t>
    </dgm:pt>
    <dgm:pt modelId="{5FB5F0A8-64E0-4BB2-A0F2-D24C79FB430D}">
      <dgm:prSet phldrT="[Text]" custT="1"/>
      <dgm:spPr/>
      <dgm:t>
        <a:bodyPr/>
        <a:lstStyle/>
        <a:p>
          <a:r>
            <a:rPr lang="en-US" sz="1050" dirty="0" smtClean="0"/>
            <a:t>Staff</a:t>
          </a:r>
          <a:endParaRPr lang="en-US" sz="1050" dirty="0"/>
        </a:p>
      </dgm:t>
    </dgm:pt>
    <dgm:pt modelId="{9CB6961B-99FC-409C-8C10-619E0D969814}" type="parTrans" cxnId="{7DCFB213-779F-4086-B8C6-C0E61BC5820C}">
      <dgm:prSet/>
      <dgm:spPr/>
      <dgm:t>
        <a:bodyPr/>
        <a:lstStyle/>
        <a:p>
          <a:endParaRPr lang="en-US" sz="1050"/>
        </a:p>
      </dgm:t>
    </dgm:pt>
    <dgm:pt modelId="{2D063574-BEA7-40D4-90C4-D9013D2A73A9}" type="sibTrans" cxnId="{7DCFB213-779F-4086-B8C6-C0E61BC5820C}">
      <dgm:prSet/>
      <dgm:spPr/>
      <dgm:t>
        <a:bodyPr/>
        <a:lstStyle/>
        <a:p>
          <a:endParaRPr lang="en-US" sz="1050"/>
        </a:p>
      </dgm:t>
    </dgm:pt>
    <dgm:pt modelId="{B272FCFD-9C54-4C52-AB09-4BB91133177C}">
      <dgm:prSet phldrT="[Text]" custT="1"/>
      <dgm:spPr/>
      <dgm:t>
        <a:bodyPr/>
        <a:lstStyle/>
        <a:p>
          <a:r>
            <a:rPr lang="en-US" sz="1050" dirty="0" err="1" smtClean="0"/>
            <a:t>Faclty</a:t>
          </a:r>
          <a:endParaRPr lang="en-US" sz="1050" dirty="0"/>
        </a:p>
      </dgm:t>
    </dgm:pt>
    <dgm:pt modelId="{CCAF8C08-F57F-48AA-B0F0-15B4E5E6BB49}" type="parTrans" cxnId="{F477B9AA-CC3E-4B55-BE5F-2FA66E85E7BC}">
      <dgm:prSet/>
      <dgm:spPr/>
      <dgm:t>
        <a:bodyPr/>
        <a:lstStyle/>
        <a:p>
          <a:endParaRPr lang="en-US" sz="1050"/>
        </a:p>
      </dgm:t>
    </dgm:pt>
    <dgm:pt modelId="{EBBE8673-D5F6-461D-9957-6AF4A750A6CD}" type="sibTrans" cxnId="{F477B9AA-CC3E-4B55-BE5F-2FA66E85E7BC}">
      <dgm:prSet/>
      <dgm:spPr/>
      <dgm:t>
        <a:bodyPr/>
        <a:lstStyle/>
        <a:p>
          <a:endParaRPr lang="en-US" sz="1050"/>
        </a:p>
      </dgm:t>
    </dgm:pt>
    <dgm:pt modelId="{DF3FB784-1979-4AFF-85AF-0E8DF144C1B8}">
      <dgm:prSet phldrT="[Text]" custT="1"/>
      <dgm:spPr/>
      <dgm:t>
        <a:bodyPr/>
        <a:lstStyle/>
        <a:p>
          <a:r>
            <a:rPr lang="en-US" sz="1050" dirty="0" smtClean="0"/>
            <a:t>Students</a:t>
          </a:r>
          <a:endParaRPr lang="en-US" sz="1050" dirty="0"/>
        </a:p>
      </dgm:t>
    </dgm:pt>
    <dgm:pt modelId="{0ACA68CF-2566-42C3-BDDB-578964DF842D}" type="parTrans" cxnId="{B79DC3CF-5551-4FC8-BBB4-31607EABE8BA}">
      <dgm:prSet/>
      <dgm:spPr/>
      <dgm:t>
        <a:bodyPr/>
        <a:lstStyle/>
        <a:p>
          <a:endParaRPr lang="en-US" sz="1050"/>
        </a:p>
      </dgm:t>
    </dgm:pt>
    <dgm:pt modelId="{5171D448-FD2C-45A4-9A70-EBC80A3AFC20}" type="sibTrans" cxnId="{B79DC3CF-5551-4FC8-BBB4-31607EABE8BA}">
      <dgm:prSet/>
      <dgm:spPr/>
      <dgm:t>
        <a:bodyPr/>
        <a:lstStyle/>
        <a:p>
          <a:endParaRPr lang="en-US" sz="1050"/>
        </a:p>
      </dgm:t>
    </dgm:pt>
    <dgm:pt modelId="{EA812F23-0FC4-4B66-8F91-D904AB911B05}">
      <dgm:prSet phldrT="[Text]" custT="1"/>
      <dgm:spPr/>
      <dgm:t>
        <a:bodyPr/>
        <a:lstStyle/>
        <a:p>
          <a:r>
            <a:rPr lang="en-US" sz="1050" dirty="0" smtClean="0"/>
            <a:t>Admin</a:t>
          </a:r>
          <a:endParaRPr lang="en-US" sz="1050" dirty="0"/>
        </a:p>
      </dgm:t>
    </dgm:pt>
    <dgm:pt modelId="{E35EC20E-47F9-4F76-AC42-C25C7512A9B2}" type="parTrans" cxnId="{28F9A22D-126B-4B98-89AF-972E4AE236B2}">
      <dgm:prSet/>
      <dgm:spPr/>
      <dgm:t>
        <a:bodyPr/>
        <a:lstStyle/>
        <a:p>
          <a:endParaRPr lang="en-US" sz="1050"/>
        </a:p>
      </dgm:t>
    </dgm:pt>
    <dgm:pt modelId="{51B3FCEC-8E3E-4BA4-91F1-5C2EAFDF7D46}" type="sibTrans" cxnId="{28F9A22D-126B-4B98-89AF-972E4AE236B2}">
      <dgm:prSet/>
      <dgm:spPr/>
      <dgm:t>
        <a:bodyPr/>
        <a:lstStyle/>
        <a:p>
          <a:endParaRPr lang="en-US" sz="1050"/>
        </a:p>
      </dgm:t>
    </dgm:pt>
    <dgm:pt modelId="{CF8C7705-977B-4C29-91AE-FFA0762356A0}" type="pres">
      <dgm:prSet presAssocID="{2AA2880B-354F-43B9-A355-4F503F2CA369}" presName="Name0" presStyleCnt="0">
        <dgm:presLayoutVars>
          <dgm:chMax val="1"/>
          <dgm:dir/>
          <dgm:animLvl val="ctr"/>
          <dgm:resizeHandles val="exact"/>
        </dgm:presLayoutVars>
      </dgm:prSet>
      <dgm:spPr/>
      <dgm:t>
        <a:bodyPr/>
        <a:lstStyle/>
        <a:p>
          <a:endParaRPr lang="en-US"/>
        </a:p>
      </dgm:t>
    </dgm:pt>
    <dgm:pt modelId="{A81DDCC8-087C-418C-BB4F-F51E95DC09B5}" type="pres">
      <dgm:prSet presAssocID="{97C6A4B4-3E85-42CA-84C8-CB1CDDDF5875}" presName="centerShape" presStyleLbl="node0" presStyleIdx="0" presStyleCnt="1"/>
      <dgm:spPr/>
      <dgm:t>
        <a:bodyPr/>
        <a:lstStyle/>
        <a:p>
          <a:endParaRPr lang="en-US"/>
        </a:p>
      </dgm:t>
    </dgm:pt>
    <dgm:pt modelId="{DFC1BC1D-3D70-4A6E-94B3-4DF8C38720C6}" type="pres">
      <dgm:prSet presAssocID="{5FB5F0A8-64E0-4BB2-A0F2-D24C79FB430D}" presName="node" presStyleLbl="node1" presStyleIdx="0" presStyleCnt="4">
        <dgm:presLayoutVars>
          <dgm:bulletEnabled val="1"/>
        </dgm:presLayoutVars>
      </dgm:prSet>
      <dgm:spPr/>
      <dgm:t>
        <a:bodyPr/>
        <a:lstStyle/>
        <a:p>
          <a:endParaRPr lang="en-US"/>
        </a:p>
      </dgm:t>
    </dgm:pt>
    <dgm:pt modelId="{11C555FC-5CE7-41E0-83BD-0177CC40FDE4}" type="pres">
      <dgm:prSet presAssocID="{5FB5F0A8-64E0-4BB2-A0F2-D24C79FB430D}" presName="dummy" presStyleCnt="0"/>
      <dgm:spPr/>
    </dgm:pt>
    <dgm:pt modelId="{16FD4568-4A6C-4073-A420-34C056058A13}" type="pres">
      <dgm:prSet presAssocID="{2D063574-BEA7-40D4-90C4-D9013D2A73A9}" presName="sibTrans" presStyleLbl="sibTrans2D1" presStyleIdx="0" presStyleCnt="4"/>
      <dgm:spPr/>
      <dgm:t>
        <a:bodyPr/>
        <a:lstStyle/>
        <a:p>
          <a:endParaRPr lang="en-US"/>
        </a:p>
      </dgm:t>
    </dgm:pt>
    <dgm:pt modelId="{B00A8F1D-2626-418F-A878-8D572DD1011C}" type="pres">
      <dgm:prSet presAssocID="{B272FCFD-9C54-4C52-AB09-4BB91133177C}" presName="node" presStyleLbl="node1" presStyleIdx="1" presStyleCnt="4">
        <dgm:presLayoutVars>
          <dgm:bulletEnabled val="1"/>
        </dgm:presLayoutVars>
      </dgm:prSet>
      <dgm:spPr/>
      <dgm:t>
        <a:bodyPr/>
        <a:lstStyle/>
        <a:p>
          <a:endParaRPr lang="en-US"/>
        </a:p>
      </dgm:t>
    </dgm:pt>
    <dgm:pt modelId="{57A42ADA-F60A-4635-BFEB-67A79D6219FC}" type="pres">
      <dgm:prSet presAssocID="{B272FCFD-9C54-4C52-AB09-4BB91133177C}" presName="dummy" presStyleCnt="0"/>
      <dgm:spPr/>
    </dgm:pt>
    <dgm:pt modelId="{66F5709A-5AE2-4367-A957-06F7278804E1}" type="pres">
      <dgm:prSet presAssocID="{EBBE8673-D5F6-461D-9957-6AF4A750A6CD}" presName="sibTrans" presStyleLbl="sibTrans2D1" presStyleIdx="1" presStyleCnt="4"/>
      <dgm:spPr/>
      <dgm:t>
        <a:bodyPr/>
        <a:lstStyle/>
        <a:p>
          <a:endParaRPr lang="en-US"/>
        </a:p>
      </dgm:t>
    </dgm:pt>
    <dgm:pt modelId="{57A9A60D-AFCD-4ADC-9BF4-6A85F290DC45}" type="pres">
      <dgm:prSet presAssocID="{DF3FB784-1979-4AFF-85AF-0E8DF144C1B8}" presName="node" presStyleLbl="node1" presStyleIdx="2" presStyleCnt="4" custScaleX="111064">
        <dgm:presLayoutVars>
          <dgm:bulletEnabled val="1"/>
        </dgm:presLayoutVars>
      </dgm:prSet>
      <dgm:spPr/>
      <dgm:t>
        <a:bodyPr/>
        <a:lstStyle/>
        <a:p>
          <a:endParaRPr lang="en-US"/>
        </a:p>
      </dgm:t>
    </dgm:pt>
    <dgm:pt modelId="{7EB67322-A3AB-4247-A5EA-5F04D943D056}" type="pres">
      <dgm:prSet presAssocID="{DF3FB784-1979-4AFF-85AF-0E8DF144C1B8}" presName="dummy" presStyleCnt="0"/>
      <dgm:spPr/>
    </dgm:pt>
    <dgm:pt modelId="{28496740-CEA9-4643-B04C-31F2A474CEAF}" type="pres">
      <dgm:prSet presAssocID="{5171D448-FD2C-45A4-9A70-EBC80A3AFC20}" presName="sibTrans" presStyleLbl="sibTrans2D1" presStyleIdx="2" presStyleCnt="4"/>
      <dgm:spPr/>
      <dgm:t>
        <a:bodyPr/>
        <a:lstStyle/>
        <a:p>
          <a:endParaRPr lang="en-US"/>
        </a:p>
      </dgm:t>
    </dgm:pt>
    <dgm:pt modelId="{BB816CE4-7C55-4B28-8721-97AF809277D9}" type="pres">
      <dgm:prSet presAssocID="{EA812F23-0FC4-4B66-8F91-D904AB911B05}" presName="node" presStyleLbl="node1" presStyleIdx="3" presStyleCnt="4">
        <dgm:presLayoutVars>
          <dgm:bulletEnabled val="1"/>
        </dgm:presLayoutVars>
      </dgm:prSet>
      <dgm:spPr/>
      <dgm:t>
        <a:bodyPr/>
        <a:lstStyle/>
        <a:p>
          <a:endParaRPr lang="en-US"/>
        </a:p>
      </dgm:t>
    </dgm:pt>
    <dgm:pt modelId="{7EED9B5B-B1B0-4FC7-A275-6C7EA05B76D2}" type="pres">
      <dgm:prSet presAssocID="{EA812F23-0FC4-4B66-8F91-D904AB911B05}" presName="dummy" presStyleCnt="0"/>
      <dgm:spPr/>
    </dgm:pt>
    <dgm:pt modelId="{0DDB62E9-CF4F-4821-A1E0-4531591503EB}" type="pres">
      <dgm:prSet presAssocID="{51B3FCEC-8E3E-4BA4-91F1-5C2EAFDF7D46}" presName="sibTrans" presStyleLbl="sibTrans2D1" presStyleIdx="3" presStyleCnt="4"/>
      <dgm:spPr/>
      <dgm:t>
        <a:bodyPr/>
        <a:lstStyle/>
        <a:p>
          <a:endParaRPr lang="en-US"/>
        </a:p>
      </dgm:t>
    </dgm:pt>
  </dgm:ptLst>
  <dgm:cxnLst>
    <dgm:cxn modelId="{52D5156B-B2CB-4100-A2E2-02288488EACE}" type="presOf" srcId="{EA812F23-0FC4-4B66-8F91-D904AB911B05}" destId="{BB816CE4-7C55-4B28-8721-97AF809277D9}" srcOrd="0" destOrd="0" presId="urn:microsoft.com/office/officeart/2005/8/layout/radial6"/>
    <dgm:cxn modelId="{7DCFB213-779F-4086-B8C6-C0E61BC5820C}" srcId="{97C6A4B4-3E85-42CA-84C8-CB1CDDDF5875}" destId="{5FB5F0A8-64E0-4BB2-A0F2-D24C79FB430D}" srcOrd="0" destOrd="0" parTransId="{9CB6961B-99FC-409C-8C10-619E0D969814}" sibTransId="{2D063574-BEA7-40D4-90C4-D9013D2A73A9}"/>
    <dgm:cxn modelId="{9E828053-0226-4110-8762-8F91039ADFA2}" type="presOf" srcId="{97C6A4B4-3E85-42CA-84C8-CB1CDDDF5875}" destId="{A81DDCC8-087C-418C-BB4F-F51E95DC09B5}" srcOrd="0" destOrd="0" presId="urn:microsoft.com/office/officeart/2005/8/layout/radial6"/>
    <dgm:cxn modelId="{E7EE0380-5C04-437D-B4A6-2C1018C925A2}" type="presOf" srcId="{B272FCFD-9C54-4C52-AB09-4BB91133177C}" destId="{B00A8F1D-2626-418F-A878-8D572DD1011C}" srcOrd="0" destOrd="0" presId="urn:microsoft.com/office/officeart/2005/8/layout/radial6"/>
    <dgm:cxn modelId="{3912BE07-556D-417F-A7B4-5CCDE99A7E5A}" type="presOf" srcId="{5171D448-FD2C-45A4-9A70-EBC80A3AFC20}" destId="{28496740-CEA9-4643-B04C-31F2A474CEAF}" srcOrd="0" destOrd="0" presId="urn:microsoft.com/office/officeart/2005/8/layout/radial6"/>
    <dgm:cxn modelId="{9D124043-48A1-45F0-9359-380342C0B7AC}" type="presOf" srcId="{DF3FB784-1979-4AFF-85AF-0E8DF144C1B8}" destId="{57A9A60D-AFCD-4ADC-9BF4-6A85F290DC45}" srcOrd="0" destOrd="0" presId="urn:microsoft.com/office/officeart/2005/8/layout/radial6"/>
    <dgm:cxn modelId="{F76DDFDD-821B-4634-AF81-F8338A97FB9C}" srcId="{2AA2880B-354F-43B9-A355-4F503F2CA369}" destId="{97C6A4B4-3E85-42CA-84C8-CB1CDDDF5875}" srcOrd="0" destOrd="0" parTransId="{377CBB5B-CD48-43C0-A94D-6B060DD90493}" sibTransId="{6F046F92-DC8F-4134-B38E-8D138A1AD5E2}"/>
    <dgm:cxn modelId="{F477B9AA-CC3E-4B55-BE5F-2FA66E85E7BC}" srcId="{97C6A4B4-3E85-42CA-84C8-CB1CDDDF5875}" destId="{B272FCFD-9C54-4C52-AB09-4BB91133177C}" srcOrd="1" destOrd="0" parTransId="{CCAF8C08-F57F-48AA-B0F0-15B4E5E6BB49}" sibTransId="{EBBE8673-D5F6-461D-9957-6AF4A750A6CD}"/>
    <dgm:cxn modelId="{1EE2C368-5B16-4EEE-B323-00DDFF6655BC}" type="presOf" srcId="{2AA2880B-354F-43B9-A355-4F503F2CA369}" destId="{CF8C7705-977B-4C29-91AE-FFA0762356A0}" srcOrd="0" destOrd="0" presId="urn:microsoft.com/office/officeart/2005/8/layout/radial6"/>
    <dgm:cxn modelId="{B79DC3CF-5551-4FC8-BBB4-31607EABE8BA}" srcId="{97C6A4B4-3E85-42CA-84C8-CB1CDDDF5875}" destId="{DF3FB784-1979-4AFF-85AF-0E8DF144C1B8}" srcOrd="2" destOrd="0" parTransId="{0ACA68CF-2566-42C3-BDDB-578964DF842D}" sibTransId="{5171D448-FD2C-45A4-9A70-EBC80A3AFC20}"/>
    <dgm:cxn modelId="{28F9A22D-126B-4B98-89AF-972E4AE236B2}" srcId="{97C6A4B4-3E85-42CA-84C8-CB1CDDDF5875}" destId="{EA812F23-0FC4-4B66-8F91-D904AB911B05}" srcOrd="3" destOrd="0" parTransId="{E35EC20E-47F9-4F76-AC42-C25C7512A9B2}" sibTransId="{51B3FCEC-8E3E-4BA4-91F1-5C2EAFDF7D46}"/>
    <dgm:cxn modelId="{15BB8DCB-A886-429B-9E2C-A88837E23479}" type="presOf" srcId="{2D063574-BEA7-40D4-90C4-D9013D2A73A9}" destId="{16FD4568-4A6C-4073-A420-34C056058A13}" srcOrd="0" destOrd="0" presId="urn:microsoft.com/office/officeart/2005/8/layout/radial6"/>
    <dgm:cxn modelId="{E75E0E30-AB7D-4500-97E2-FB8401AC6134}" type="presOf" srcId="{5FB5F0A8-64E0-4BB2-A0F2-D24C79FB430D}" destId="{DFC1BC1D-3D70-4A6E-94B3-4DF8C38720C6}" srcOrd="0" destOrd="0" presId="urn:microsoft.com/office/officeart/2005/8/layout/radial6"/>
    <dgm:cxn modelId="{7F32F31E-4B6C-4A49-A39D-6E60B7C89351}" type="presOf" srcId="{EBBE8673-D5F6-461D-9957-6AF4A750A6CD}" destId="{66F5709A-5AE2-4367-A957-06F7278804E1}" srcOrd="0" destOrd="0" presId="urn:microsoft.com/office/officeart/2005/8/layout/radial6"/>
    <dgm:cxn modelId="{54B9B61A-A63E-480D-B4E4-5C86123DE5B1}" type="presOf" srcId="{51B3FCEC-8E3E-4BA4-91F1-5C2EAFDF7D46}" destId="{0DDB62E9-CF4F-4821-A1E0-4531591503EB}" srcOrd="0" destOrd="0" presId="urn:microsoft.com/office/officeart/2005/8/layout/radial6"/>
    <dgm:cxn modelId="{DC446830-21A9-4632-862A-84D51B7A4ED5}" type="presParOf" srcId="{CF8C7705-977B-4C29-91AE-FFA0762356A0}" destId="{A81DDCC8-087C-418C-BB4F-F51E95DC09B5}" srcOrd="0" destOrd="0" presId="urn:microsoft.com/office/officeart/2005/8/layout/radial6"/>
    <dgm:cxn modelId="{C6094218-DDB2-448D-9630-6DF13C64C95A}" type="presParOf" srcId="{CF8C7705-977B-4C29-91AE-FFA0762356A0}" destId="{DFC1BC1D-3D70-4A6E-94B3-4DF8C38720C6}" srcOrd="1" destOrd="0" presId="urn:microsoft.com/office/officeart/2005/8/layout/radial6"/>
    <dgm:cxn modelId="{7E38644E-79E8-4F14-B51F-79121083B1FC}" type="presParOf" srcId="{CF8C7705-977B-4C29-91AE-FFA0762356A0}" destId="{11C555FC-5CE7-41E0-83BD-0177CC40FDE4}" srcOrd="2" destOrd="0" presId="urn:microsoft.com/office/officeart/2005/8/layout/radial6"/>
    <dgm:cxn modelId="{54E3DA79-D6D8-4E83-86C1-768A22A62DE3}" type="presParOf" srcId="{CF8C7705-977B-4C29-91AE-FFA0762356A0}" destId="{16FD4568-4A6C-4073-A420-34C056058A13}" srcOrd="3" destOrd="0" presId="urn:microsoft.com/office/officeart/2005/8/layout/radial6"/>
    <dgm:cxn modelId="{32CC895E-684F-47F4-B021-72A62FD2469E}" type="presParOf" srcId="{CF8C7705-977B-4C29-91AE-FFA0762356A0}" destId="{B00A8F1D-2626-418F-A878-8D572DD1011C}" srcOrd="4" destOrd="0" presId="urn:microsoft.com/office/officeart/2005/8/layout/radial6"/>
    <dgm:cxn modelId="{2D4754CF-1907-4897-8C5A-B9820928565F}" type="presParOf" srcId="{CF8C7705-977B-4C29-91AE-FFA0762356A0}" destId="{57A42ADA-F60A-4635-BFEB-67A79D6219FC}" srcOrd="5" destOrd="0" presId="urn:microsoft.com/office/officeart/2005/8/layout/radial6"/>
    <dgm:cxn modelId="{F65BA50D-DCD4-4AC9-A737-512A19392027}" type="presParOf" srcId="{CF8C7705-977B-4C29-91AE-FFA0762356A0}" destId="{66F5709A-5AE2-4367-A957-06F7278804E1}" srcOrd="6" destOrd="0" presId="urn:microsoft.com/office/officeart/2005/8/layout/radial6"/>
    <dgm:cxn modelId="{C5F4C57F-C1FE-4159-BE2F-0BF47AB0E52E}" type="presParOf" srcId="{CF8C7705-977B-4C29-91AE-FFA0762356A0}" destId="{57A9A60D-AFCD-4ADC-9BF4-6A85F290DC45}" srcOrd="7" destOrd="0" presId="urn:microsoft.com/office/officeart/2005/8/layout/radial6"/>
    <dgm:cxn modelId="{98BFCD35-847C-47CA-9C80-A2AF8CFB0725}" type="presParOf" srcId="{CF8C7705-977B-4C29-91AE-FFA0762356A0}" destId="{7EB67322-A3AB-4247-A5EA-5F04D943D056}" srcOrd="8" destOrd="0" presId="urn:microsoft.com/office/officeart/2005/8/layout/radial6"/>
    <dgm:cxn modelId="{776813F7-ACB6-45F7-B69F-6B45DD90ABD6}" type="presParOf" srcId="{CF8C7705-977B-4C29-91AE-FFA0762356A0}" destId="{28496740-CEA9-4643-B04C-31F2A474CEAF}" srcOrd="9" destOrd="0" presId="urn:microsoft.com/office/officeart/2005/8/layout/radial6"/>
    <dgm:cxn modelId="{7B0B5213-C38D-4038-9FD1-276EE356C3E8}" type="presParOf" srcId="{CF8C7705-977B-4C29-91AE-FFA0762356A0}" destId="{BB816CE4-7C55-4B28-8721-97AF809277D9}" srcOrd="10" destOrd="0" presId="urn:microsoft.com/office/officeart/2005/8/layout/radial6"/>
    <dgm:cxn modelId="{7427CC72-AD72-4B74-AC34-10527B79FE46}" type="presParOf" srcId="{CF8C7705-977B-4C29-91AE-FFA0762356A0}" destId="{7EED9B5B-B1B0-4FC7-A275-6C7EA05B76D2}" srcOrd="11" destOrd="0" presId="urn:microsoft.com/office/officeart/2005/8/layout/radial6"/>
    <dgm:cxn modelId="{FEB0FB5C-24F3-4570-9B35-5F2B204ACA60}" type="presParOf" srcId="{CF8C7705-977B-4C29-91AE-FFA0762356A0}" destId="{0DDB62E9-CF4F-4821-A1E0-4531591503EB}" srcOrd="12" destOrd="0" presId="urn:microsoft.com/office/officeart/2005/8/layout/radial6"/>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100" dirty="0" smtClean="0"/>
            <a:t>Staff</a:t>
          </a:r>
          <a:endParaRPr lang="en-US" sz="1100" dirty="0"/>
        </a:p>
      </dgm:t>
    </dgm:pt>
    <dgm:pt modelId="{7FAE8088-2575-4352-A50F-A6FD26F6C095}" type="parTrans" cxnId="{EC6C1F56-0720-4A09-AE43-7BE183DAD03A}">
      <dgm:prSet/>
      <dgm:spPr/>
      <dgm:t>
        <a:bodyPr/>
        <a:lstStyle/>
        <a:p>
          <a:endParaRPr lang="en-US" sz="1100"/>
        </a:p>
      </dgm:t>
    </dgm:pt>
    <dgm:pt modelId="{04DFADC8-B3FC-4217-B7EC-BC3254DEABA2}" type="sibTrans" cxnId="{EC6C1F56-0720-4A09-AE43-7BE183DAD03A}">
      <dgm:prSet/>
      <dgm:spPr/>
      <dgm:t>
        <a:bodyPr/>
        <a:lstStyle/>
        <a:p>
          <a:endParaRPr lang="en-US" sz="1100"/>
        </a:p>
      </dgm:t>
    </dgm:pt>
    <dgm:pt modelId="{828D9F3A-A0D7-4FE1-B818-399F6D4D20FE}">
      <dgm:prSet phldrT="[Text]" custT="1"/>
      <dgm:spPr/>
      <dgm:t>
        <a:bodyPr/>
        <a:lstStyle/>
        <a:p>
          <a:r>
            <a:rPr lang="en-US" sz="1100" dirty="0" smtClean="0"/>
            <a:t>Faculty</a:t>
          </a:r>
          <a:endParaRPr lang="en-US" sz="1100" dirty="0"/>
        </a:p>
      </dgm:t>
    </dgm:pt>
    <dgm:pt modelId="{34CBB271-6A48-4231-BAE1-4FE829E4616D}" type="parTrans" cxnId="{F8FA2249-1BAF-4E61-B030-34F91ACD0065}">
      <dgm:prSet/>
      <dgm:spPr/>
      <dgm:t>
        <a:bodyPr/>
        <a:lstStyle/>
        <a:p>
          <a:endParaRPr lang="en-US" sz="1100"/>
        </a:p>
      </dgm:t>
    </dgm:pt>
    <dgm:pt modelId="{4680B406-A38F-4F2F-BED7-AA036173865C}" type="sibTrans" cxnId="{F8FA2249-1BAF-4E61-B030-34F91ACD0065}">
      <dgm:prSet/>
      <dgm:spPr/>
      <dgm:t>
        <a:bodyPr/>
        <a:lstStyle/>
        <a:p>
          <a:endParaRPr lang="en-US" sz="1100"/>
        </a:p>
      </dgm:t>
    </dgm:pt>
    <dgm:pt modelId="{59207BEB-71CB-41E5-882D-DA9B09641E9F}">
      <dgm:prSet phldrT="[Text]" custT="1"/>
      <dgm:spPr/>
      <dgm:t>
        <a:bodyPr/>
        <a:lstStyle/>
        <a:p>
          <a:r>
            <a:rPr lang="en-US" sz="1100" dirty="0" smtClean="0"/>
            <a:t>Students</a:t>
          </a:r>
          <a:endParaRPr lang="en-US" sz="1100" dirty="0"/>
        </a:p>
      </dgm:t>
    </dgm:pt>
    <dgm:pt modelId="{F7AB53E2-2E44-4FC5-90F4-EB2CF6CEEB8E}" type="parTrans" cxnId="{97CE7A61-71FC-4549-97E1-ADC8708537A1}">
      <dgm:prSet/>
      <dgm:spPr/>
      <dgm:t>
        <a:bodyPr/>
        <a:lstStyle/>
        <a:p>
          <a:endParaRPr lang="en-US" sz="1100"/>
        </a:p>
      </dgm:t>
    </dgm:pt>
    <dgm:pt modelId="{396FF6D4-DE48-428B-8732-E993CA69D202}" type="sibTrans" cxnId="{97CE7A61-71FC-4549-97E1-ADC8708537A1}">
      <dgm:prSet/>
      <dgm:spPr/>
      <dgm:t>
        <a:bodyPr/>
        <a:lstStyle/>
        <a:p>
          <a:endParaRPr lang="en-US" sz="1100"/>
        </a:p>
      </dgm:t>
    </dgm:pt>
    <dgm:pt modelId="{946A4660-3412-4FA1-90A3-C41A17AE4CCE}">
      <dgm:prSet phldrT="[Text]" custT="1"/>
      <dgm:spPr/>
      <dgm:t>
        <a:bodyPr/>
        <a:lstStyle/>
        <a:p>
          <a:r>
            <a:rPr lang="en-US" sz="1100" dirty="0" smtClean="0"/>
            <a:t>Administrators</a:t>
          </a:r>
          <a:endParaRPr lang="en-US" sz="1100" dirty="0"/>
        </a:p>
      </dgm:t>
    </dgm:pt>
    <dgm:pt modelId="{8015F164-D7E0-4BAB-8A83-4BECC80FBE90}" type="parTrans" cxnId="{9FB7CA2F-691E-49DB-931E-8CE111B73F6E}">
      <dgm:prSet/>
      <dgm:spPr/>
      <dgm:t>
        <a:bodyPr/>
        <a:lstStyle/>
        <a:p>
          <a:endParaRPr lang="en-US" sz="1100"/>
        </a:p>
      </dgm:t>
    </dgm:pt>
    <dgm:pt modelId="{0BBAD937-EE3F-4D36-989D-2828678CADBB}" type="sibTrans" cxnId="{9FB7CA2F-691E-49DB-931E-8CE111B73F6E}">
      <dgm:prSet/>
      <dgm:spPr/>
      <dgm:t>
        <a:bodyPr/>
        <a:lstStyle/>
        <a:p>
          <a:endParaRPr lang="en-US" sz="11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100" dirty="0" smtClean="0"/>
            <a:t>Staff</a:t>
          </a:r>
          <a:endParaRPr lang="en-US" sz="1100" dirty="0"/>
        </a:p>
      </dgm:t>
    </dgm:pt>
    <dgm:pt modelId="{7FAE8088-2575-4352-A50F-A6FD26F6C095}" type="parTrans" cxnId="{EC6C1F56-0720-4A09-AE43-7BE183DAD03A}">
      <dgm:prSet/>
      <dgm:spPr/>
      <dgm:t>
        <a:bodyPr/>
        <a:lstStyle/>
        <a:p>
          <a:endParaRPr lang="en-US" sz="1100"/>
        </a:p>
      </dgm:t>
    </dgm:pt>
    <dgm:pt modelId="{04DFADC8-B3FC-4217-B7EC-BC3254DEABA2}" type="sibTrans" cxnId="{EC6C1F56-0720-4A09-AE43-7BE183DAD03A}">
      <dgm:prSet/>
      <dgm:spPr/>
      <dgm:t>
        <a:bodyPr/>
        <a:lstStyle/>
        <a:p>
          <a:endParaRPr lang="en-US" sz="1100"/>
        </a:p>
      </dgm:t>
    </dgm:pt>
    <dgm:pt modelId="{828D9F3A-A0D7-4FE1-B818-399F6D4D20FE}">
      <dgm:prSet phldrT="[Text]" custT="1"/>
      <dgm:spPr/>
      <dgm:t>
        <a:bodyPr/>
        <a:lstStyle/>
        <a:p>
          <a:r>
            <a:rPr lang="en-US" sz="1100" dirty="0" smtClean="0"/>
            <a:t>Faculty</a:t>
          </a:r>
          <a:endParaRPr lang="en-US" sz="1100" dirty="0"/>
        </a:p>
      </dgm:t>
    </dgm:pt>
    <dgm:pt modelId="{34CBB271-6A48-4231-BAE1-4FE829E4616D}" type="parTrans" cxnId="{F8FA2249-1BAF-4E61-B030-34F91ACD0065}">
      <dgm:prSet/>
      <dgm:spPr/>
      <dgm:t>
        <a:bodyPr/>
        <a:lstStyle/>
        <a:p>
          <a:endParaRPr lang="en-US" sz="1100"/>
        </a:p>
      </dgm:t>
    </dgm:pt>
    <dgm:pt modelId="{4680B406-A38F-4F2F-BED7-AA036173865C}" type="sibTrans" cxnId="{F8FA2249-1BAF-4E61-B030-34F91ACD0065}">
      <dgm:prSet/>
      <dgm:spPr/>
      <dgm:t>
        <a:bodyPr/>
        <a:lstStyle/>
        <a:p>
          <a:endParaRPr lang="en-US" sz="1100"/>
        </a:p>
      </dgm:t>
    </dgm:pt>
    <dgm:pt modelId="{59207BEB-71CB-41E5-882D-DA9B09641E9F}">
      <dgm:prSet phldrT="[Text]" custT="1"/>
      <dgm:spPr/>
      <dgm:t>
        <a:bodyPr/>
        <a:lstStyle/>
        <a:p>
          <a:r>
            <a:rPr lang="en-US" sz="1100" dirty="0" smtClean="0"/>
            <a:t>Students</a:t>
          </a:r>
          <a:endParaRPr lang="en-US" sz="1100" dirty="0"/>
        </a:p>
      </dgm:t>
    </dgm:pt>
    <dgm:pt modelId="{F7AB53E2-2E44-4FC5-90F4-EB2CF6CEEB8E}" type="parTrans" cxnId="{97CE7A61-71FC-4549-97E1-ADC8708537A1}">
      <dgm:prSet/>
      <dgm:spPr/>
      <dgm:t>
        <a:bodyPr/>
        <a:lstStyle/>
        <a:p>
          <a:endParaRPr lang="en-US" sz="1100"/>
        </a:p>
      </dgm:t>
    </dgm:pt>
    <dgm:pt modelId="{396FF6D4-DE48-428B-8732-E993CA69D202}" type="sibTrans" cxnId="{97CE7A61-71FC-4549-97E1-ADC8708537A1}">
      <dgm:prSet/>
      <dgm:spPr/>
      <dgm:t>
        <a:bodyPr/>
        <a:lstStyle/>
        <a:p>
          <a:endParaRPr lang="en-US" sz="1100"/>
        </a:p>
      </dgm:t>
    </dgm:pt>
    <dgm:pt modelId="{946A4660-3412-4FA1-90A3-C41A17AE4CCE}">
      <dgm:prSet phldrT="[Text]" custT="1"/>
      <dgm:spPr/>
      <dgm:t>
        <a:bodyPr/>
        <a:lstStyle/>
        <a:p>
          <a:r>
            <a:rPr lang="en-US" sz="1100" dirty="0" smtClean="0"/>
            <a:t>Administrators</a:t>
          </a:r>
          <a:endParaRPr lang="en-US" sz="1100" dirty="0"/>
        </a:p>
      </dgm:t>
    </dgm:pt>
    <dgm:pt modelId="{8015F164-D7E0-4BAB-8A83-4BECC80FBE90}" type="parTrans" cxnId="{9FB7CA2F-691E-49DB-931E-8CE111B73F6E}">
      <dgm:prSet/>
      <dgm:spPr/>
      <dgm:t>
        <a:bodyPr/>
        <a:lstStyle/>
        <a:p>
          <a:endParaRPr lang="en-US" sz="1100"/>
        </a:p>
      </dgm:t>
    </dgm:pt>
    <dgm:pt modelId="{0BBAD937-EE3F-4D36-989D-2828678CADBB}" type="sibTrans" cxnId="{9FB7CA2F-691E-49DB-931E-8CE111B73F6E}">
      <dgm:prSet/>
      <dgm:spPr/>
      <dgm:t>
        <a:bodyPr/>
        <a:lstStyle/>
        <a:p>
          <a:endParaRPr lang="en-US" sz="11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100" dirty="0" smtClean="0"/>
            <a:t>Staff</a:t>
          </a:r>
          <a:endParaRPr lang="en-US" sz="1100" dirty="0"/>
        </a:p>
      </dgm:t>
    </dgm:pt>
    <dgm:pt modelId="{7FAE8088-2575-4352-A50F-A6FD26F6C095}" type="parTrans" cxnId="{EC6C1F56-0720-4A09-AE43-7BE183DAD03A}">
      <dgm:prSet/>
      <dgm:spPr/>
      <dgm:t>
        <a:bodyPr/>
        <a:lstStyle/>
        <a:p>
          <a:endParaRPr lang="en-US" sz="1100"/>
        </a:p>
      </dgm:t>
    </dgm:pt>
    <dgm:pt modelId="{04DFADC8-B3FC-4217-B7EC-BC3254DEABA2}" type="sibTrans" cxnId="{EC6C1F56-0720-4A09-AE43-7BE183DAD03A}">
      <dgm:prSet/>
      <dgm:spPr/>
      <dgm:t>
        <a:bodyPr/>
        <a:lstStyle/>
        <a:p>
          <a:endParaRPr lang="en-US" sz="1100"/>
        </a:p>
      </dgm:t>
    </dgm:pt>
    <dgm:pt modelId="{828D9F3A-A0D7-4FE1-B818-399F6D4D20FE}">
      <dgm:prSet phldrT="[Text]" custT="1"/>
      <dgm:spPr/>
      <dgm:t>
        <a:bodyPr/>
        <a:lstStyle/>
        <a:p>
          <a:r>
            <a:rPr lang="en-US" sz="1100" dirty="0" smtClean="0"/>
            <a:t>Faculty</a:t>
          </a:r>
          <a:endParaRPr lang="en-US" sz="1100" dirty="0"/>
        </a:p>
      </dgm:t>
    </dgm:pt>
    <dgm:pt modelId="{34CBB271-6A48-4231-BAE1-4FE829E4616D}" type="parTrans" cxnId="{F8FA2249-1BAF-4E61-B030-34F91ACD0065}">
      <dgm:prSet/>
      <dgm:spPr/>
      <dgm:t>
        <a:bodyPr/>
        <a:lstStyle/>
        <a:p>
          <a:endParaRPr lang="en-US" sz="1100"/>
        </a:p>
      </dgm:t>
    </dgm:pt>
    <dgm:pt modelId="{4680B406-A38F-4F2F-BED7-AA036173865C}" type="sibTrans" cxnId="{F8FA2249-1BAF-4E61-B030-34F91ACD0065}">
      <dgm:prSet/>
      <dgm:spPr/>
      <dgm:t>
        <a:bodyPr/>
        <a:lstStyle/>
        <a:p>
          <a:endParaRPr lang="en-US" sz="1100"/>
        </a:p>
      </dgm:t>
    </dgm:pt>
    <dgm:pt modelId="{59207BEB-71CB-41E5-882D-DA9B09641E9F}">
      <dgm:prSet phldrT="[Text]" custT="1"/>
      <dgm:spPr/>
      <dgm:t>
        <a:bodyPr/>
        <a:lstStyle/>
        <a:p>
          <a:r>
            <a:rPr lang="en-US" sz="1100" dirty="0" smtClean="0"/>
            <a:t>Students</a:t>
          </a:r>
          <a:endParaRPr lang="en-US" sz="1100" dirty="0"/>
        </a:p>
      </dgm:t>
    </dgm:pt>
    <dgm:pt modelId="{F7AB53E2-2E44-4FC5-90F4-EB2CF6CEEB8E}" type="parTrans" cxnId="{97CE7A61-71FC-4549-97E1-ADC8708537A1}">
      <dgm:prSet/>
      <dgm:spPr/>
      <dgm:t>
        <a:bodyPr/>
        <a:lstStyle/>
        <a:p>
          <a:endParaRPr lang="en-US" sz="1100"/>
        </a:p>
      </dgm:t>
    </dgm:pt>
    <dgm:pt modelId="{396FF6D4-DE48-428B-8732-E993CA69D202}" type="sibTrans" cxnId="{97CE7A61-71FC-4549-97E1-ADC8708537A1}">
      <dgm:prSet/>
      <dgm:spPr/>
      <dgm:t>
        <a:bodyPr/>
        <a:lstStyle/>
        <a:p>
          <a:endParaRPr lang="en-US" sz="1100"/>
        </a:p>
      </dgm:t>
    </dgm:pt>
    <dgm:pt modelId="{946A4660-3412-4FA1-90A3-C41A17AE4CCE}">
      <dgm:prSet phldrT="[Text]" custT="1"/>
      <dgm:spPr/>
      <dgm:t>
        <a:bodyPr/>
        <a:lstStyle/>
        <a:p>
          <a:r>
            <a:rPr lang="en-US" sz="1100" dirty="0" smtClean="0"/>
            <a:t>Administrators</a:t>
          </a:r>
          <a:endParaRPr lang="en-US" sz="1100" dirty="0"/>
        </a:p>
      </dgm:t>
    </dgm:pt>
    <dgm:pt modelId="{8015F164-D7E0-4BAB-8A83-4BECC80FBE90}" type="parTrans" cxnId="{9FB7CA2F-691E-49DB-931E-8CE111B73F6E}">
      <dgm:prSet/>
      <dgm:spPr/>
      <dgm:t>
        <a:bodyPr/>
        <a:lstStyle/>
        <a:p>
          <a:endParaRPr lang="en-US" sz="1100"/>
        </a:p>
      </dgm:t>
    </dgm:pt>
    <dgm:pt modelId="{0BBAD937-EE3F-4D36-989D-2828678CADBB}" type="sibTrans" cxnId="{9FB7CA2F-691E-49DB-931E-8CE111B73F6E}">
      <dgm:prSet/>
      <dgm:spPr/>
      <dgm:t>
        <a:bodyPr/>
        <a:lstStyle/>
        <a:p>
          <a:endParaRPr lang="en-US" sz="11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A2880B-354F-43B9-A355-4F503F2CA369}"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97C6A4B4-3E85-42CA-84C8-CB1CDDDF5875}">
      <dgm:prSet phldrT="[Text]" custT="1"/>
      <dgm:spPr>
        <a:solidFill>
          <a:srgbClr val="40775E"/>
        </a:solidFill>
      </dgm:spPr>
      <dgm:t>
        <a:bodyPr/>
        <a:lstStyle/>
        <a:p>
          <a:r>
            <a:rPr lang="en-US" sz="2400" dirty="0" smtClean="0"/>
            <a:t>PBC</a:t>
          </a:r>
          <a:endParaRPr lang="en-US" sz="2400" dirty="0"/>
        </a:p>
      </dgm:t>
    </dgm:pt>
    <dgm:pt modelId="{377CBB5B-CD48-43C0-A94D-6B060DD90493}" type="parTrans" cxnId="{F76DDFDD-821B-4634-AF81-F8338A97FB9C}">
      <dgm:prSet/>
      <dgm:spPr/>
      <dgm:t>
        <a:bodyPr/>
        <a:lstStyle/>
        <a:p>
          <a:endParaRPr lang="en-US" sz="1050"/>
        </a:p>
      </dgm:t>
    </dgm:pt>
    <dgm:pt modelId="{6F046F92-DC8F-4134-B38E-8D138A1AD5E2}" type="sibTrans" cxnId="{F76DDFDD-821B-4634-AF81-F8338A97FB9C}">
      <dgm:prSet/>
      <dgm:spPr/>
      <dgm:t>
        <a:bodyPr/>
        <a:lstStyle/>
        <a:p>
          <a:endParaRPr lang="en-US" sz="1050"/>
        </a:p>
      </dgm:t>
    </dgm:pt>
    <dgm:pt modelId="{5FB5F0A8-64E0-4BB2-A0F2-D24C79FB430D}">
      <dgm:prSet phldrT="[Text]" custT="1"/>
      <dgm:spPr/>
      <dgm:t>
        <a:bodyPr/>
        <a:lstStyle/>
        <a:p>
          <a:r>
            <a:rPr lang="en-US" sz="1050" dirty="0" smtClean="0"/>
            <a:t>Staff</a:t>
          </a:r>
          <a:endParaRPr lang="en-US" sz="1050" dirty="0"/>
        </a:p>
      </dgm:t>
    </dgm:pt>
    <dgm:pt modelId="{9CB6961B-99FC-409C-8C10-619E0D969814}" type="parTrans" cxnId="{7DCFB213-779F-4086-B8C6-C0E61BC5820C}">
      <dgm:prSet/>
      <dgm:spPr/>
      <dgm:t>
        <a:bodyPr/>
        <a:lstStyle/>
        <a:p>
          <a:endParaRPr lang="en-US" sz="1050"/>
        </a:p>
      </dgm:t>
    </dgm:pt>
    <dgm:pt modelId="{2D063574-BEA7-40D4-90C4-D9013D2A73A9}" type="sibTrans" cxnId="{7DCFB213-779F-4086-B8C6-C0E61BC5820C}">
      <dgm:prSet/>
      <dgm:spPr/>
      <dgm:t>
        <a:bodyPr/>
        <a:lstStyle/>
        <a:p>
          <a:endParaRPr lang="en-US" sz="1050"/>
        </a:p>
      </dgm:t>
    </dgm:pt>
    <dgm:pt modelId="{B272FCFD-9C54-4C52-AB09-4BB91133177C}">
      <dgm:prSet phldrT="[Text]" custT="1"/>
      <dgm:spPr/>
      <dgm:t>
        <a:bodyPr/>
        <a:lstStyle/>
        <a:p>
          <a:r>
            <a:rPr lang="en-US" sz="1050" dirty="0" err="1" smtClean="0"/>
            <a:t>Faclty</a:t>
          </a:r>
          <a:endParaRPr lang="en-US" sz="1050" dirty="0"/>
        </a:p>
      </dgm:t>
    </dgm:pt>
    <dgm:pt modelId="{CCAF8C08-F57F-48AA-B0F0-15B4E5E6BB49}" type="parTrans" cxnId="{F477B9AA-CC3E-4B55-BE5F-2FA66E85E7BC}">
      <dgm:prSet/>
      <dgm:spPr/>
      <dgm:t>
        <a:bodyPr/>
        <a:lstStyle/>
        <a:p>
          <a:endParaRPr lang="en-US" sz="1050"/>
        </a:p>
      </dgm:t>
    </dgm:pt>
    <dgm:pt modelId="{EBBE8673-D5F6-461D-9957-6AF4A750A6CD}" type="sibTrans" cxnId="{F477B9AA-CC3E-4B55-BE5F-2FA66E85E7BC}">
      <dgm:prSet/>
      <dgm:spPr/>
      <dgm:t>
        <a:bodyPr/>
        <a:lstStyle/>
        <a:p>
          <a:endParaRPr lang="en-US" sz="1050"/>
        </a:p>
      </dgm:t>
    </dgm:pt>
    <dgm:pt modelId="{DF3FB784-1979-4AFF-85AF-0E8DF144C1B8}">
      <dgm:prSet phldrT="[Text]" custT="1"/>
      <dgm:spPr/>
      <dgm:t>
        <a:bodyPr/>
        <a:lstStyle/>
        <a:p>
          <a:r>
            <a:rPr lang="en-US" sz="1050" dirty="0" smtClean="0"/>
            <a:t>Students</a:t>
          </a:r>
          <a:endParaRPr lang="en-US" sz="1050" dirty="0"/>
        </a:p>
      </dgm:t>
    </dgm:pt>
    <dgm:pt modelId="{0ACA68CF-2566-42C3-BDDB-578964DF842D}" type="parTrans" cxnId="{B79DC3CF-5551-4FC8-BBB4-31607EABE8BA}">
      <dgm:prSet/>
      <dgm:spPr/>
      <dgm:t>
        <a:bodyPr/>
        <a:lstStyle/>
        <a:p>
          <a:endParaRPr lang="en-US" sz="1050"/>
        </a:p>
      </dgm:t>
    </dgm:pt>
    <dgm:pt modelId="{5171D448-FD2C-45A4-9A70-EBC80A3AFC20}" type="sibTrans" cxnId="{B79DC3CF-5551-4FC8-BBB4-31607EABE8BA}">
      <dgm:prSet/>
      <dgm:spPr/>
      <dgm:t>
        <a:bodyPr/>
        <a:lstStyle/>
        <a:p>
          <a:endParaRPr lang="en-US" sz="1050"/>
        </a:p>
      </dgm:t>
    </dgm:pt>
    <dgm:pt modelId="{EA812F23-0FC4-4B66-8F91-D904AB911B05}">
      <dgm:prSet phldrT="[Text]" custT="1"/>
      <dgm:spPr/>
      <dgm:t>
        <a:bodyPr/>
        <a:lstStyle/>
        <a:p>
          <a:r>
            <a:rPr lang="en-US" sz="1050" dirty="0" smtClean="0"/>
            <a:t>Admin</a:t>
          </a:r>
          <a:endParaRPr lang="en-US" sz="1050" dirty="0"/>
        </a:p>
      </dgm:t>
    </dgm:pt>
    <dgm:pt modelId="{E35EC20E-47F9-4F76-AC42-C25C7512A9B2}" type="parTrans" cxnId="{28F9A22D-126B-4B98-89AF-972E4AE236B2}">
      <dgm:prSet/>
      <dgm:spPr/>
      <dgm:t>
        <a:bodyPr/>
        <a:lstStyle/>
        <a:p>
          <a:endParaRPr lang="en-US" sz="1050"/>
        </a:p>
      </dgm:t>
    </dgm:pt>
    <dgm:pt modelId="{51B3FCEC-8E3E-4BA4-91F1-5C2EAFDF7D46}" type="sibTrans" cxnId="{28F9A22D-126B-4B98-89AF-972E4AE236B2}">
      <dgm:prSet/>
      <dgm:spPr/>
      <dgm:t>
        <a:bodyPr/>
        <a:lstStyle/>
        <a:p>
          <a:endParaRPr lang="en-US" sz="1050"/>
        </a:p>
      </dgm:t>
    </dgm:pt>
    <dgm:pt modelId="{CF8C7705-977B-4C29-91AE-FFA0762356A0}" type="pres">
      <dgm:prSet presAssocID="{2AA2880B-354F-43B9-A355-4F503F2CA369}" presName="Name0" presStyleCnt="0">
        <dgm:presLayoutVars>
          <dgm:chMax val="1"/>
          <dgm:dir/>
          <dgm:animLvl val="ctr"/>
          <dgm:resizeHandles val="exact"/>
        </dgm:presLayoutVars>
      </dgm:prSet>
      <dgm:spPr/>
      <dgm:t>
        <a:bodyPr/>
        <a:lstStyle/>
        <a:p>
          <a:endParaRPr lang="en-US"/>
        </a:p>
      </dgm:t>
    </dgm:pt>
    <dgm:pt modelId="{A81DDCC8-087C-418C-BB4F-F51E95DC09B5}" type="pres">
      <dgm:prSet presAssocID="{97C6A4B4-3E85-42CA-84C8-CB1CDDDF5875}" presName="centerShape" presStyleLbl="node0" presStyleIdx="0" presStyleCnt="1"/>
      <dgm:spPr/>
      <dgm:t>
        <a:bodyPr/>
        <a:lstStyle/>
        <a:p>
          <a:endParaRPr lang="en-US"/>
        </a:p>
      </dgm:t>
    </dgm:pt>
    <dgm:pt modelId="{DFC1BC1D-3D70-4A6E-94B3-4DF8C38720C6}" type="pres">
      <dgm:prSet presAssocID="{5FB5F0A8-64E0-4BB2-A0F2-D24C79FB430D}" presName="node" presStyleLbl="node1" presStyleIdx="0" presStyleCnt="4">
        <dgm:presLayoutVars>
          <dgm:bulletEnabled val="1"/>
        </dgm:presLayoutVars>
      </dgm:prSet>
      <dgm:spPr/>
      <dgm:t>
        <a:bodyPr/>
        <a:lstStyle/>
        <a:p>
          <a:endParaRPr lang="en-US"/>
        </a:p>
      </dgm:t>
    </dgm:pt>
    <dgm:pt modelId="{11C555FC-5CE7-41E0-83BD-0177CC40FDE4}" type="pres">
      <dgm:prSet presAssocID="{5FB5F0A8-64E0-4BB2-A0F2-D24C79FB430D}" presName="dummy" presStyleCnt="0"/>
      <dgm:spPr/>
    </dgm:pt>
    <dgm:pt modelId="{16FD4568-4A6C-4073-A420-34C056058A13}" type="pres">
      <dgm:prSet presAssocID="{2D063574-BEA7-40D4-90C4-D9013D2A73A9}" presName="sibTrans" presStyleLbl="sibTrans2D1" presStyleIdx="0" presStyleCnt="4"/>
      <dgm:spPr/>
      <dgm:t>
        <a:bodyPr/>
        <a:lstStyle/>
        <a:p>
          <a:endParaRPr lang="en-US"/>
        </a:p>
      </dgm:t>
    </dgm:pt>
    <dgm:pt modelId="{B00A8F1D-2626-418F-A878-8D572DD1011C}" type="pres">
      <dgm:prSet presAssocID="{B272FCFD-9C54-4C52-AB09-4BB91133177C}" presName="node" presStyleLbl="node1" presStyleIdx="1" presStyleCnt="4">
        <dgm:presLayoutVars>
          <dgm:bulletEnabled val="1"/>
        </dgm:presLayoutVars>
      </dgm:prSet>
      <dgm:spPr/>
      <dgm:t>
        <a:bodyPr/>
        <a:lstStyle/>
        <a:p>
          <a:endParaRPr lang="en-US"/>
        </a:p>
      </dgm:t>
    </dgm:pt>
    <dgm:pt modelId="{57A42ADA-F60A-4635-BFEB-67A79D6219FC}" type="pres">
      <dgm:prSet presAssocID="{B272FCFD-9C54-4C52-AB09-4BB91133177C}" presName="dummy" presStyleCnt="0"/>
      <dgm:spPr/>
    </dgm:pt>
    <dgm:pt modelId="{66F5709A-5AE2-4367-A957-06F7278804E1}" type="pres">
      <dgm:prSet presAssocID="{EBBE8673-D5F6-461D-9957-6AF4A750A6CD}" presName="sibTrans" presStyleLbl="sibTrans2D1" presStyleIdx="1" presStyleCnt="4"/>
      <dgm:spPr/>
      <dgm:t>
        <a:bodyPr/>
        <a:lstStyle/>
        <a:p>
          <a:endParaRPr lang="en-US"/>
        </a:p>
      </dgm:t>
    </dgm:pt>
    <dgm:pt modelId="{57A9A60D-AFCD-4ADC-9BF4-6A85F290DC45}" type="pres">
      <dgm:prSet presAssocID="{DF3FB784-1979-4AFF-85AF-0E8DF144C1B8}" presName="node" presStyleLbl="node1" presStyleIdx="2" presStyleCnt="4" custScaleX="111064">
        <dgm:presLayoutVars>
          <dgm:bulletEnabled val="1"/>
        </dgm:presLayoutVars>
      </dgm:prSet>
      <dgm:spPr/>
      <dgm:t>
        <a:bodyPr/>
        <a:lstStyle/>
        <a:p>
          <a:endParaRPr lang="en-US"/>
        </a:p>
      </dgm:t>
    </dgm:pt>
    <dgm:pt modelId="{7EB67322-A3AB-4247-A5EA-5F04D943D056}" type="pres">
      <dgm:prSet presAssocID="{DF3FB784-1979-4AFF-85AF-0E8DF144C1B8}" presName="dummy" presStyleCnt="0"/>
      <dgm:spPr/>
    </dgm:pt>
    <dgm:pt modelId="{28496740-CEA9-4643-B04C-31F2A474CEAF}" type="pres">
      <dgm:prSet presAssocID="{5171D448-FD2C-45A4-9A70-EBC80A3AFC20}" presName="sibTrans" presStyleLbl="sibTrans2D1" presStyleIdx="2" presStyleCnt="4"/>
      <dgm:spPr/>
      <dgm:t>
        <a:bodyPr/>
        <a:lstStyle/>
        <a:p>
          <a:endParaRPr lang="en-US"/>
        </a:p>
      </dgm:t>
    </dgm:pt>
    <dgm:pt modelId="{BB816CE4-7C55-4B28-8721-97AF809277D9}" type="pres">
      <dgm:prSet presAssocID="{EA812F23-0FC4-4B66-8F91-D904AB911B05}" presName="node" presStyleLbl="node1" presStyleIdx="3" presStyleCnt="4">
        <dgm:presLayoutVars>
          <dgm:bulletEnabled val="1"/>
        </dgm:presLayoutVars>
      </dgm:prSet>
      <dgm:spPr/>
      <dgm:t>
        <a:bodyPr/>
        <a:lstStyle/>
        <a:p>
          <a:endParaRPr lang="en-US"/>
        </a:p>
      </dgm:t>
    </dgm:pt>
    <dgm:pt modelId="{7EED9B5B-B1B0-4FC7-A275-6C7EA05B76D2}" type="pres">
      <dgm:prSet presAssocID="{EA812F23-0FC4-4B66-8F91-D904AB911B05}" presName="dummy" presStyleCnt="0"/>
      <dgm:spPr/>
    </dgm:pt>
    <dgm:pt modelId="{0DDB62E9-CF4F-4821-A1E0-4531591503EB}" type="pres">
      <dgm:prSet presAssocID="{51B3FCEC-8E3E-4BA4-91F1-5C2EAFDF7D46}" presName="sibTrans" presStyleLbl="sibTrans2D1" presStyleIdx="3" presStyleCnt="4"/>
      <dgm:spPr/>
      <dgm:t>
        <a:bodyPr/>
        <a:lstStyle/>
        <a:p>
          <a:endParaRPr lang="en-US"/>
        </a:p>
      </dgm:t>
    </dgm:pt>
  </dgm:ptLst>
  <dgm:cxnLst>
    <dgm:cxn modelId="{52D5156B-B2CB-4100-A2E2-02288488EACE}" type="presOf" srcId="{EA812F23-0FC4-4B66-8F91-D904AB911B05}" destId="{BB816CE4-7C55-4B28-8721-97AF809277D9}" srcOrd="0" destOrd="0" presId="urn:microsoft.com/office/officeart/2005/8/layout/radial6"/>
    <dgm:cxn modelId="{7DCFB213-779F-4086-B8C6-C0E61BC5820C}" srcId="{97C6A4B4-3E85-42CA-84C8-CB1CDDDF5875}" destId="{5FB5F0A8-64E0-4BB2-A0F2-D24C79FB430D}" srcOrd="0" destOrd="0" parTransId="{9CB6961B-99FC-409C-8C10-619E0D969814}" sibTransId="{2D063574-BEA7-40D4-90C4-D9013D2A73A9}"/>
    <dgm:cxn modelId="{9E828053-0226-4110-8762-8F91039ADFA2}" type="presOf" srcId="{97C6A4B4-3E85-42CA-84C8-CB1CDDDF5875}" destId="{A81DDCC8-087C-418C-BB4F-F51E95DC09B5}" srcOrd="0" destOrd="0" presId="urn:microsoft.com/office/officeart/2005/8/layout/radial6"/>
    <dgm:cxn modelId="{E7EE0380-5C04-437D-B4A6-2C1018C925A2}" type="presOf" srcId="{B272FCFD-9C54-4C52-AB09-4BB91133177C}" destId="{B00A8F1D-2626-418F-A878-8D572DD1011C}" srcOrd="0" destOrd="0" presId="urn:microsoft.com/office/officeart/2005/8/layout/radial6"/>
    <dgm:cxn modelId="{3912BE07-556D-417F-A7B4-5CCDE99A7E5A}" type="presOf" srcId="{5171D448-FD2C-45A4-9A70-EBC80A3AFC20}" destId="{28496740-CEA9-4643-B04C-31F2A474CEAF}" srcOrd="0" destOrd="0" presId="urn:microsoft.com/office/officeart/2005/8/layout/radial6"/>
    <dgm:cxn modelId="{9D124043-48A1-45F0-9359-380342C0B7AC}" type="presOf" srcId="{DF3FB784-1979-4AFF-85AF-0E8DF144C1B8}" destId="{57A9A60D-AFCD-4ADC-9BF4-6A85F290DC45}" srcOrd="0" destOrd="0" presId="urn:microsoft.com/office/officeart/2005/8/layout/radial6"/>
    <dgm:cxn modelId="{F76DDFDD-821B-4634-AF81-F8338A97FB9C}" srcId="{2AA2880B-354F-43B9-A355-4F503F2CA369}" destId="{97C6A4B4-3E85-42CA-84C8-CB1CDDDF5875}" srcOrd="0" destOrd="0" parTransId="{377CBB5B-CD48-43C0-A94D-6B060DD90493}" sibTransId="{6F046F92-DC8F-4134-B38E-8D138A1AD5E2}"/>
    <dgm:cxn modelId="{F477B9AA-CC3E-4B55-BE5F-2FA66E85E7BC}" srcId="{97C6A4B4-3E85-42CA-84C8-CB1CDDDF5875}" destId="{B272FCFD-9C54-4C52-AB09-4BB91133177C}" srcOrd="1" destOrd="0" parTransId="{CCAF8C08-F57F-48AA-B0F0-15B4E5E6BB49}" sibTransId="{EBBE8673-D5F6-461D-9957-6AF4A750A6CD}"/>
    <dgm:cxn modelId="{1EE2C368-5B16-4EEE-B323-00DDFF6655BC}" type="presOf" srcId="{2AA2880B-354F-43B9-A355-4F503F2CA369}" destId="{CF8C7705-977B-4C29-91AE-FFA0762356A0}" srcOrd="0" destOrd="0" presId="urn:microsoft.com/office/officeart/2005/8/layout/radial6"/>
    <dgm:cxn modelId="{B79DC3CF-5551-4FC8-BBB4-31607EABE8BA}" srcId="{97C6A4B4-3E85-42CA-84C8-CB1CDDDF5875}" destId="{DF3FB784-1979-4AFF-85AF-0E8DF144C1B8}" srcOrd="2" destOrd="0" parTransId="{0ACA68CF-2566-42C3-BDDB-578964DF842D}" sibTransId="{5171D448-FD2C-45A4-9A70-EBC80A3AFC20}"/>
    <dgm:cxn modelId="{28F9A22D-126B-4B98-89AF-972E4AE236B2}" srcId="{97C6A4B4-3E85-42CA-84C8-CB1CDDDF5875}" destId="{EA812F23-0FC4-4B66-8F91-D904AB911B05}" srcOrd="3" destOrd="0" parTransId="{E35EC20E-47F9-4F76-AC42-C25C7512A9B2}" sibTransId="{51B3FCEC-8E3E-4BA4-91F1-5C2EAFDF7D46}"/>
    <dgm:cxn modelId="{15BB8DCB-A886-429B-9E2C-A88837E23479}" type="presOf" srcId="{2D063574-BEA7-40D4-90C4-D9013D2A73A9}" destId="{16FD4568-4A6C-4073-A420-34C056058A13}" srcOrd="0" destOrd="0" presId="urn:microsoft.com/office/officeart/2005/8/layout/radial6"/>
    <dgm:cxn modelId="{E75E0E30-AB7D-4500-97E2-FB8401AC6134}" type="presOf" srcId="{5FB5F0A8-64E0-4BB2-A0F2-D24C79FB430D}" destId="{DFC1BC1D-3D70-4A6E-94B3-4DF8C38720C6}" srcOrd="0" destOrd="0" presId="urn:microsoft.com/office/officeart/2005/8/layout/radial6"/>
    <dgm:cxn modelId="{7F32F31E-4B6C-4A49-A39D-6E60B7C89351}" type="presOf" srcId="{EBBE8673-D5F6-461D-9957-6AF4A750A6CD}" destId="{66F5709A-5AE2-4367-A957-06F7278804E1}" srcOrd="0" destOrd="0" presId="urn:microsoft.com/office/officeart/2005/8/layout/radial6"/>
    <dgm:cxn modelId="{54B9B61A-A63E-480D-B4E4-5C86123DE5B1}" type="presOf" srcId="{51B3FCEC-8E3E-4BA4-91F1-5C2EAFDF7D46}" destId="{0DDB62E9-CF4F-4821-A1E0-4531591503EB}" srcOrd="0" destOrd="0" presId="urn:microsoft.com/office/officeart/2005/8/layout/radial6"/>
    <dgm:cxn modelId="{DC446830-21A9-4632-862A-84D51B7A4ED5}" type="presParOf" srcId="{CF8C7705-977B-4C29-91AE-FFA0762356A0}" destId="{A81DDCC8-087C-418C-BB4F-F51E95DC09B5}" srcOrd="0" destOrd="0" presId="urn:microsoft.com/office/officeart/2005/8/layout/radial6"/>
    <dgm:cxn modelId="{C6094218-DDB2-448D-9630-6DF13C64C95A}" type="presParOf" srcId="{CF8C7705-977B-4C29-91AE-FFA0762356A0}" destId="{DFC1BC1D-3D70-4A6E-94B3-4DF8C38720C6}" srcOrd="1" destOrd="0" presId="urn:microsoft.com/office/officeart/2005/8/layout/radial6"/>
    <dgm:cxn modelId="{7E38644E-79E8-4F14-B51F-79121083B1FC}" type="presParOf" srcId="{CF8C7705-977B-4C29-91AE-FFA0762356A0}" destId="{11C555FC-5CE7-41E0-83BD-0177CC40FDE4}" srcOrd="2" destOrd="0" presId="urn:microsoft.com/office/officeart/2005/8/layout/radial6"/>
    <dgm:cxn modelId="{54E3DA79-D6D8-4E83-86C1-768A22A62DE3}" type="presParOf" srcId="{CF8C7705-977B-4C29-91AE-FFA0762356A0}" destId="{16FD4568-4A6C-4073-A420-34C056058A13}" srcOrd="3" destOrd="0" presId="urn:microsoft.com/office/officeart/2005/8/layout/radial6"/>
    <dgm:cxn modelId="{32CC895E-684F-47F4-B021-72A62FD2469E}" type="presParOf" srcId="{CF8C7705-977B-4C29-91AE-FFA0762356A0}" destId="{B00A8F1D-2626-418F-A878-8D572DD1011C}" srcOrd="4" destOrd="0" presId="urn:microsoft.com/office/officeart/2005/8/layout/radial6"/>
    <dgm:cxn modelId="{2D4754CF-1907-4897-8C5A-B9820928565F}" type="presParOf" srcId="{CF8C7705-977B-4C29-91AE-FFA0762356A0}" destId="{57A42ADA-F60A-4635-BFEB-67A79D6219FC}" srcOrd="5" destOrd="0" presId="urn:microsoft.com/office/officeart/2005/8/layout/radial6"/>
    <dgm:cxn modelId="{F65BA50D-DCD4-4AC9-A737-512A19392027}" type="presParOf" srcId="{CF8C7705-977B-4C29-91AE-FFA0762356A0}" destId="{66F5709A-5AE2-4367-A957-06F7278804E1}" srcOrd="6" destOrd="0" presId="urn:microsoft.com/office/officeart/2005/8/layout/radial6"/>
    <dgm:cxn modelId="{C5F4C57F-C1FE-4159-BE2F-0BF47AB0E52E}" type="presParOf" srcId="{CF8C7705-977B-4C29-91AE-FFA0762356A0}" destId="{57A9A60D-AFCD-4ADC-9BF4-6A85F290DC45}" srcOrd="7" destOrd="0" presId="urn:microsoft.com/office/officeart/2005/8/layout/radial6"/>
    <dgm:cxn modelId="{98BFCD35-847C-47CA-9C80-A2AF8CFB0725}" type="presParOf" srcId="{CF8C7705-977B-4C29-91AE-FFA0762356A0}" destId="{7EB67322-A3AB-4247-A5EA-5F04D943D056}" srcOrd="8" destOrd="0" presId="urn:microsoft.com/office/officeart/2005/8/layout/radial6"/>
    <dgm:cxn modelId="{776813F7-ACB6-45F7-B69F-6B45DD90ABD6}" type="presParOf" srcId="{CF8C7705-977B-4C29-91AE-FFA0762356A0}" destId="{28496740-CEA9-4643-B04C-31F2A474CEAF}" srcOrd="9" destOrd="0" presId="urn:microsoft.com/office/officeart/2005/8/layout/radial6"/>
    <dgm:cxn modelId="{7B0B5213-C38D-4038-9FD1-276EE356C3E8}" type="presParOf" srcId="{CF8C7705-977B-4C29-91AE-FFA0762356A0}" destId="{BB816CE4-7C55-4B28-8721-97AF809277D9}" srcOrd="10" destOrd="0" presId="urn:microsoft.com/office/officeart/2005/8/layout/radial6"/>
    <dgm:cxn modelId="{7427CC72-AD72-4B74-AC34-10527B79FE46}" type="presParOf" srcId="{CF8C7705-977B-4C29-91AE-FFA0762356A0}" destId="{7EED9B5B-B1B0-4FC7-A275-6C7EA05B76D2}" srcOrd="11" destOrd="0" presId="urn:microsoft.com/office/officeart/2005/8/layout/radial6"/>
    <dgm:cxn modelId="{FEB0FB5C-24F3-4570-9B35-5F2B204ACA60}" type="presParOf" srcId="{CF8C7705-977B-4C29-91AE-FFA0762356A0}" destId="{0DDB62E9-CF4F-4821-A1E0-4531591503EB}" srcOrd="12" destOrd="0" presId="urn:microsoft.com/office/officeart/2005/8/layout/radial6"/>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100" dirty="0" smtClean="0"/>
            <a:t>Staff</a:t>
          </a:r>
          <a:endParaRPr lang="en-US" sz="1100" dirty="0"/>
        </a:p>
      </dgm:t>
    </dgm:pt>
    <dgm:pt modelId="{7FAE8088-2575-4352-A50F-A6FD26F6C095}" type="parTrans" cxnId="{EC6C1F56-0720-4A09-AE43-7BE183DAD03A}">
      <dgm:prSet/>
      <dgm:spPr/>
      <dgm:t>
        <a:bodyPr/>
        <a:lstStyle/>
        <a:p>
          <a:endParaRPr lang="en-US" sz="1100"/>
        </a:p>
      </dgm:t>
    </dgm:pt>
    <dgm:pt modelId="{04DFADC8-B3FC-4217-B7EC-BC3254DEABA2}" type="sibTrans" cxnId="{EC6C1F56-0720-4A09-AE43-7BE183DAD03A}">
      <dgm:prSet/>
      <dgm:spPr/>
      <dgm:t>
        <a:bodyPr/>
        <a:lstStyle/>
        <a:p>
          <a:endParaRPr lang="en-US" sz="1100"/>
        </a:p>
      </dgm:t>
    </dgm:pt>
    <dgm:pt modelId="{828D9F3A-A0D7-4FE1-B818-399F6D4D20FE}">
      <dgm:prSet phldrT="[Text]" custT="1"/>
      <dgm:spPr/>
      <dgm:t>
        <a:bodyPr/>
        <a:lstStyle/>
        <a:p>
          <a:r>
            <a:rPr lang="en-US" sz="1100" dirty="0" smtClean="0"/>
            <a:t>Faculty</a:t>
          </a:r>
          <a:endParaRPr lang="en-US" sz="1100" dirty="0"/>
        </a:p>
      </dgm:t>
    </dgm:pt>
    <dgm:pt modelId="{34CBB271-6A48-4231-BAE1-4FE829E4616D}" type="parTrans" cxnId="{F8FA2249-1BAF-4E61-B030-34F91ACD0065}">
      <dgm:prSet/>
      <dgm:spPr/>
      <dgm:t>
        <a:bodyPr/>
        <a:lstStyle/>
        <a:p>
          <a:endParaRPr lang="en-US" sz="1100"/>
        </a:p>
      </dgm:t>
    </dgm:pt>
    <dgm:pt modelId="{4680B406-A38F-4F2F-BED7-AA036173865C}" type="sibTrans" cxnId="{F8FA2249-1BAF-4E61-B030-34F91ACD0065}">
      <dgm:prSet/>
      <dgm:spPr/>
      <dgm:t>
        <a:bodyPr/>
        <a:lstStyle/>
        <a:p>
          <a:endParaRPr lang="en-US" sz="1100"/>
        </a:p>
      </dgm:t>
    </dgm:pt>
    <dgm:pt modelId="{59207BEB-71CB-41E5-882D-DA9B09641E9F}">
      <dgm:prSet phldrT="[Text]" custT="1"/>
      <dgm:spPr/>
      <dgm:t>
        <a:bodyPr/>
        <a:lstStyle/>
        <a:p>
          <a:r>
            <a:rPr lang="en-US" sz="1100" dirty="0" smtClean="0"/>
            <a:t>Students</a:t>
          </a:r>
          <a:endParaRPr lang="en-US" sz="1100" dirty="0"/>
        </a:p>
      </dgm:t>
    </dgm:pt>
    <dgm:pt modelId="{F7AB53E2-2E44-4FC5-90F4-EB2CF6CEEB8E}" type="parTrans" cxnId="{97CE7A61-71FC-4549-97E1-ADC8708537A1}">
      <dgm:prSet/>
      <dgm:spPr/>
      <dgm:t>
        <a:bodyPr/>
        <a:lstStyle/>
        <a:p>
          <a:endParaRPr lang="en-US" sz="1100"/>
        </a:p>
      </dgm:t>
    </dgm:pt>
    <dgm:pt modelId="{396FF6D4-DE48-428B-8732-E993CA69D202}" type="sibTrans" cxnId="{97CE7A61-71FC-4549-97E1-ADC8708537A1}">
      <dgm:prSet/>
      <dgm:spPr/>
      <dgm:t>
        <a:bodyPr/>
        <a:lstStyle/>
        <a:p>
          <a:endParaRPr lang="en-US" sz="1100"/>
        </a:p>
      </dgm:t>
    </dgm:pt>
    <dgm:pt modelId="{946A4660-3412-4FA1-90A3-C41A17AE4CCE}">
      <dgm:prSet phldrT="[Text]" custT="1"/>
      <dgm:spPr/>
      <dgm:t>
        <a:bodyPr/>
        <a:lstStyle/>
        <a:p>
          <a:r>
            <a:rPr lang="en-US" sz="1100" dirty="0" smtClean="0"/>
            <a:t>Administrators</a:t>
          </a:r>
          <a:endParaRPr lang="en-US" sz="1100" dirty="0"/>
        </a:p>
      </dgm:t>
    </dgm:pt>
    <dgm:pt modelId="{8015F164-D7E0-4BAB-8A83-4BECC80FBE90}" type="parTrans" cxnId="{9FB7CA2F-691E-49DB-931E-8CE111B73F6E}">
      <dgm:prSet/>
      <dgm:spPr/>
      <dgm:t>
        <a:bodyPr/>
        <a:lstStyle/>
        <a:p>
          <a:endParaRPr lang="en-US" sz="1100"/>
        </a:p>
      </dgm:t>
    </dgm:pt>
    <dgm:pt modelId="{0BBAD937-EE3F-4D36-989D-2828678CADBB}" type="sibTrans" cxnId="{9FB7CA2F-691E-49DB-931E-8CE111B73F6E}">
      <dgm:prSet/>
      <dgm:spPr/>
      <dgm:t>
        <a:bodyPr/>
        <a:lstStyle/>
        <a:p>
          <a:endParaRPr lang="en-US" sz="11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299007" y="98690"/>
          <a:ext cx="1487404" cy="1487404"/>
        </a:xfrm>
        <a:prstGeom prst="pie">
          <a:avLst>
            <a:gd name="adj1" fmla="val 16200000"/>
            <a:gd name="adj2" fmla="val 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Staff</a:t>
          </a:r>
          <a:endParaRPr lang="en-US" sz="1100" kern="1200" dirty="0"/>
        </a:p>
      </dsp:txBody>
      <dsp:txXfrm>
        <a:off x="1088571" y="406972"/>
        <a:ext cx="548923" cy="407265"/>
      </dsp:txXfrm>
    </dsp:sp>
    <dsp:sp modelId="{50E2E79E-101C-4890-A0FB-5805AFAF6660}">
      <dsp:nvSpPr>
        <dsp:cNvPr id="0" name=""/>
        <dsp:cNvSpPr/>
      </dsp:nvSpPr>
      <dsp:spPr>
        <a:xfrm>
          <a:off x="299007" y="148624"/>
          <a:ext cx="1487404" cy="1487404"/>
        </a:xfrm>
        <a:prstGeom prst="pie">
          <a:avLst>
            <a:gd name="adj1" fmla="val 0"/>
            <a:gd name="adj2" fmla="val 540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Faculty</a:t>
          </a:r>
          <a:endParaRPr lang="en-US" sz="1100" kern="1200" dirty="0"/>
        </a:p>
      </dsp:txBody>
      <dsp:txXfrm>
        <a:off x="1088571" y="920481"/>
        <a:ext cx="548923" cy="407265"/>
      </dsp:txXfrm>
    </dsp:sp>
    <dsp:sp modelId="{FAF62A98-8A1B-40BE-92C4-4B7386A89C1D}">
      <dsp:nvSpPr>
        <dsp:cNvPr id="0" name=""/>
        <dsp:cNvSpPr/>
      </dsp:nvSpPr>
      <dsp:spPr>
        <a:xfrm>
          <a:off x="249073" y="148624"/>
          <a:ext cx="1487404" cy="1487404"/>
        </a:xfrm>
        <a:prstGeom prst="pie">
          <a:avLst>
            <a:gd name="adj1" fmla="val 5400000"/>
            <a:gd name="adj2" fmla="val 1080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Students</a:t>
          </a:r>
          <a:endParaRPr lang="en-US" sz="1100" kern="1200" dirty="0"/>
        </a:p>
      </dsp:txBody>
      <dsp:txXfrm>
        <a:off x="397990" y="920481"/>
        <a:ext cx="548923" cy="407265"/>
      </dsp:txXfrm>
    </dsp:sp>
    <dsp:sp modelId="{6F12A730-1FB9-4F51-8E63-730B80C8298B}">
      <dsp:nvSpPr>
        <dsp:cNvPr id="0" name=""/>
        <dsp:cNvSpPr/>
      </dsp:nvSpPr>
      <dsp:spPr>
        <a:xfrm>
          <a:off x="249073" y="98690"/>
          <a:ext cx="1487404" cy="1487404"/>
        </a:xfrm>
        <a:prstGeom prst="pie">
          <a:avLst>
            <a:gd name="adj1" fmla="val 10800000"/>
            <a:gd name="adj2" fmla="val 1620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Administrators</a:t>
          </a:r>
          <a:endParaRPr lang="en-US" sz="1100" kern="1200" dirty="0"/>
        </a:p>
      </dsp:txBody>
      <dsp:txXfrm>
        <a:off x="397990" y="406972"/>
        <a:ext cx="548923" cy="407265"/>
      </dsp:txXfrm>
    </dsp:sp>
    <dsp:sp modelId="{9E29BE5C-9ED0-4A93-BC78-395516F55E13}">
      <dsp:nvSpPr>
        <dsp:cNvPr id="0" name=""/>
        <dsp:cNvSpPr/>
      </dsp:nvSpPr>
      <dsp:spPr>
        <a:xfrm>
          <a:off x="206930" y="6613"/>
          <a:ext cx="1671559" cy="1671559"/>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206930" y="56547"/>
          <a:ext cx="1671559" cy="1671559"/>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156996" y="56547"/>
          <a:ext cx="1671559" cy="1671559"/>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156996" y="6613"/>
          <a:ext cx="1671559" cy="1671559"/>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299007" y="98690"/>
          <a:ext cx="1487404" cy="1487404"/>
        </a:xfrm>
        <a:prstGeom prst="pie">
          <a:avLst>
            <a:gd name="adj1" fmla="val 16200000"/>
            <a:gd name="adj2" fmla="val 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Staff</a:t>
          </a:r>
          <a:endParaRPr lang="en-US" sz="1100" kern="1200" dirty="0"/>
        </a:p>
      </dsp:txBody>
      <dsp:txXfrm>
        <a:off x="1088571" y="406972"/>
        <a:ext cx="548923" cy="407265"/>
      </dsp:txXfrm>
    </dsp:sp>
    <dsp:sp modelId="{50E2E79E-101C-4890-A0FB-5805AFAF6660}">
      <dsp:nvSpPr>
        <dsp:cNvPr id="0" name=""/>
        <dsp:cNvSpPr/>
      </dsp:nvSpPr>
      <dsp:spPr>
        <a:xfrm>
          <a:off x="299007" y="148624"/>
          <a:ext cx="1487404" cy="1487404"/>
        </a:xfrm>
        <a:prstGeom prst="pie">
          <a:avLst>
            <a:gd name="adj1" fmla="val 0"/>
            <a:gd name="adj2" fmla="val 540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Faculty</a:t>
          </a:r>
          <a:endParaRPr lang="en-US" sz="1100" kern="1200" dirty="0"/>
        </a:p>
      </dsp:txBody>
      <dsp:txXfrm>
        <a:off x="1088571" y="920481"/>
        <a:ext cx="548923" cy="407265"/>
      </dsp:txXfrm>
    </dsp:sp>
    <dsp:sp modelId="{FAF62A98-8A1B-40BE-92C4-4B7386A89C1D}">
      <dsp:nvSpPr>
        <dsp:cNvPr id="0" name=""/>
        <dsp:cNvSpPr/>
      </dsp:nvSpPr>
      <dsp:spPr>
        <a:xfrm>
          <a:off x="249073" y="148624"/>
          <a:ext cx="1487404" cy="1487404"/>
        </a:xfrm>
        <a:prstGeom prst="pie">
          <a:avLst>
            <a:gd name="adj1" fmla="val 5400000"/>
            <a:gd name="adj2" fmla="val 1080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Students</a:t>
          </a:r>
          <a:endParaRPr lang="en-US" sz="1100" kern="1200" dirty="0"/>
        </a:p>
      </dsp:txBody>
      <dsp:txXfrm>
        <a:off x="397990" y="920481"/>
        <a:ext cx="548923" cy="407265"/>
      </dsp:txXfrm>
    </dsp:sp>
    <dsp:sp modelId="{6F12A730-1FB9-4F51-8E63-730B80C8298B}">
      <dsp:nvSpPr>
        <dsp:cNvPr id="0" name=""/>
        <dsp:cNvSpPr/>
      </dsp:nvSpPr>
      <dsp:spPr>
        <a:xfrm>
          <a:off x="249073" y="98690"/>
          <a:ext cx="1487404" cy="1487404"/>
        </a:xfrm>
        <a:prstGeom prst="pie">
          <a:avLst>
            <a:gd name="adj1" fmla="val 10800000"/>
            <a:gd name="adj2" fmla="val 1620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Administrators</a:t>
          </a:r>
          <a:endParaRPr lang="en-US" sz="1100" kern="1200" dirty="0"/>
        </a:p>
      </dsp:txBody>
      <dsp:txXfrm>
        <a:off x="397990" y="406972"/>
        <a:ext cx="548923" cy="407265"/>
      </dsp:txXfrm>
    </dsp:sp>
    <dsp:sp modelId="{9E29BE5C-9ED0-4A93-BC78-395516F55E13}">
      <dsp:nvSpPr>
        <dsp:cNvPr id="0" name=""/>
        <dsp:cNvSpPr/>
      </dsp:nvSpPr>
      <dsp:spPr>
        <a:xfrm>
          <a:off x="206930" y="6613"/>
          <a:ext cx="1671559" cy="1671559"/>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206930" y="56547"/>
          <a:ext cx="1671559" cy="1671559"/>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156996" y="56547"/>
          <a:ext cx="1671559" cy="1671559"/>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156996" y="6613"/>
          <a:ext cx="1671559" cy="1671559"/>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299007" y="98690"/>
          <a:ext cx="1487404" cy="1487404"/>
        </a:xfrm>
        <a:prstGeom prst="pie">
          <a:avLst>
            <a:gd name="adj1" fmla="val 16200000"/>
            <a:gd name="adj2" fmla="val 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Staff</a:t>
          </a:r>
          <a:endParaRPr lang="en-US" sz="1100" kern="1200" dirty="0"/>
        </a:p>
      </dsp:txBody>
      <dsp:txXfrm>
        <a:off x="1088571" y="406972"/>
        <a:ext cx="548923" cy="407265"/>
      </dsp:txXfrm>
    </dsp:sp>
    <dsp:sp modelId="{50E2E79E-101C-4890-A0FB-5805AFAF6660}">
      <dsp:nvSpPr>
        <dsp:cNvPr id="0" name=""/>
        <dsp:cNvSpPr/>
      </dsp:nvSpPr>
      <dsp:spPr>
        <a:xfrm>
          <a:off x="299007" y="148624"/>
          <a:ext cx="1487404" cy="1487404"/>
        </a:xfrm>
        <a:prstGeom prst="pie">
          <a:avLst>
            <a:gd name="adj1" fmla="val 0"/>
            <a:gd name="adj2" fmla="val 540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Faculty</a:t>
          </a:r>
          <a:endParaRPr lang="en-US" sz="1100" kern="1200" dirty="0"/>
        </a:p>
      </dsp:txBody>
      <dsp:txXfrm>
        <a:off x="1088571" y="920481"/>
        <a:ext cx="548923" cy="407265"/>
      </dsp:txXfrm>
    </dsp:sp>
    <dsp:sp modelId="{FAF62A98-8A1B-40BE-92C4-4B7386A89C1D}">
      <dsp:nvSpPr>
        <dsp:cNvPr id="0" name=""/>
        <dsp:cNvSpPr/>
      </dsp:nvSpPr>
      <dsp:spPr>
        <a:xfrm>
          <a:off x="249073" y="148624"/>
          <a:ext cx="1487404" cy="1487404"/>
        </a:xfrm>
        <a:prstGeom prst="pie">
          <a:avLst>
            <a:gd name="adj1" fmla="val 5400000"/>
            <a:gd name="adj2" fmla="val 1080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Students</a:t>
          </a:r>
          <a:endParaRPr lang="en-US" sz="1100" kern="1200" dirty="0"/>
        </a:p>
      </dsp:txBody>
      <dsp:txXfrm>
        <a:off x="397990" y="920481"/>
        <a:ext cx="548923" cy="407265"/>
      </dsp:txXfrm>
    </dsp:sp>
    <dsp:sp modelId="{6F12A730-1FB9-4F51-8E63-730B80C8298B}">
      <dsp:nvSpPr>
        <dsp:cNvPr id="0" name=""/>
        <dsp:cNvSpPr/>
      </dsp:nvSpPr>
      <dsp:spPr>
        <a:xfrm>
          <a:off x="249073" y="98690"/>
          <a:ext cx="1487404" cy="1487404"/>
        </a:xfrm>
        <a:prstGeom prst="pie">
          <a:avLst>
            <a:gd name="adj1" fmla="val 10800000"/>
            <a:gd name="adj2" fmla="val 1620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Administrators</a:t>
          </a:r>
          <a:endParaRPr lang="en-US" sz="1100" kern="1200" dirty="0"/>
        </a:p>
      </dsp:txBody>
      <dsp:txXfrm>
        <a:off x="397990" y="406972"/>
        <a:ext cx="548923" cy="407265"/>
      </dsp:txXfrm>
    </dsp:sp>
    <dsp:sp modelId="{9E29BE5C-9ED0-4A93-BC78-395516F55E13}">
      <dsp:nvSpPr>
        <dsp:cNvPr id="0" name=""/>
        <dsp:cNvSpPr/>
      </dsp:nvSpPr>
      <dsp:spPr>
        <a:xfrm>
          <a:off x="206930" y="6613"/>
          <a:ext cx="1671559" cy="1671559"/>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206930" y="56547"/>
          <a:ext cx="1671559" cy="1671559"/>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156996" y="56547"/>
          <a:ext cx="1671559" cy="1671559"/>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156996" y="6613"/>
          <a:ext cx="1671559" cy="1671559"/>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B62E9-CF4F-4821-A1E0-4531591503EB}">
      <dsp:nvSpPr>
        <dsp:cNvPr id="0" name=""/>
        <dsp:cNvSpPr/>
      </dsp:nvSpPr>
      <dsp:spPr>
        <a:xfrm>
          <a:off x="847161" y="262074"/>
          <a:ext cx="1744292" cy="1744292"/>
        </a:xfrm>
        <a:prstGeom prst="blockArc">
          <a:avLst>
            <a:gd name="adj1" fmla="val 10800000"/>
            <a:gd name="adj2" fmla="val 16200000"/>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496740-CEA9-4643-B04C-31F2A474CEAF}">
      <dsp:nvSpPr>
        <dsp:cNvPr id="0" name=""/>
        <dsp:cNvSpPr/>
      </dsp:nvSpPr>
      <dsp:spPr>
        <a:xfrm>
          <a:off x="847161" y="262074"/>
          <a:ext cx="1744292" cy="1744292"/>
        </a:xfrm>
        <a:prstGeom prst="blockArc">
          <a:avLst>
            <a:gd name="adj1" fmla="val 5400000"/>
            <a:gd name="adj2" fmla="val 10800000"/>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F5709A-5AE2-4367-A957-06F7278804E1}">
      <dsp:nvSpPr>
        <dsp:cNvPr id="0" name=""/>
        <dsp:cNvSpPr/>
      </dsp:nvSpPr>
      <dsp:spPr>
        <a:xfrm>
          <a:off x="847161" y="262074"/>
          <a:ext cx="1744292" cy="1744292"/>
        </a:xfrm>
        <a:prstGeom prst="blockArc">
          <a:avLst>
            <a:gd name="adj1" fmla="val 0"/>
            <a:gd name="adj2" fmla="val 5400000"/>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FD4568-4A6C-4073-A420-34C056058A13}">
      <dsp:nvSpPr>
        <dsp:cNvPr id="0" name=""/>
        <dsp:cNvSpPr/>
      </dsp:nvSpPr>
      <dsp:spPr>
        <a:xfrm>
          <a:off x="847161" y="262074"/>
          <a:ext cx="1744292" cy="1744292"/>
        </a:xfrm>
        <a:prstGeom prst="blockArc">
          <a:avLst>
            <a:gd name="adj1" fmla="val 16200000"/>
            <a:gd name="adj2" fmla="val 0"/>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1DDCC8-087C-418C-BB4F-F51E95DC09B5}">
      <dsp:nvSpPr>
        <dsp:cNvPr id="0" name=""/>
        <dsp:cNvSpPr/>
      </dsp:nvSpPr>
      <dsp:spPr>
        <a:xfrm>
          <a:off x="1317604" y="732517"/>
          <a:ext cx="803406" cy="803406"/>
        </a:xfrm>
        <a:prstGeom prst="ellipse">
          <a:avLst/>
        </a:prstGeom>
        <a:solidFill>
          <a:srgbClr val="40775E"/>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PBC</a:t>
          </a:r>
          <a:endParaRPr lang="en-US" sz="2400" kern="1200" dirty="0"/>
        </a:p>
      </dsp:txBody>
      <dsp:txXfrm>
        <a:off x="1435260" y="850173"/>
        <a:ext cx="568094" cy="568094"/>
      </dsp:txXfrm>
    </dsp:sp>
    <dsp:sp modelId="{DFC1BC1D-3D70-4A6E-94B3-4DF8C38720C6}">
      <dsp:nvSpPr>
        <dsp:cNvPr id="0" name=""/>
        <dsp:cNvSpPr/>
      </dsp:nvSpPr>
      <dsp:spPr>
        <a:xfrm>
          <a:off x="1438115" y="1127"/>
          <a:ext cx="562384" cy="562384"/>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Staff</a:t>
          </a:r>
          <a:endParaRPr lang="en-US" sz="1050" kern="1200" dirty="0"/>
        </a:p>
      </dsp:txBody>
      <dsp:txXfrm>
        <a:off x="1520474" y="83486"/>
        <a:ext cx="397666" cy="397666"/>
      </dsp:txXfrm>
    </dsp:sp>
    <dsp:sp modelId="{B00A8F1D-2626-418F-A878-8D572DD1011C}">
      <dsp:nvSpPr>
        <dsp:cNvPr id="0" name=""/>
        <dsp:cNvSpPr/>
      </dsp:nvSpPr>
      <dsp:spPr>
        <a:xfrm>
          <a:off x="2290015" y="853028"/>
          <a:ext cx="562384" cy="562384"/>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err="1" smtClean="0"/>
            <a:t>Faclty</a:t>
          </a:r>
          <a:endParaRPr lang="en-US" sz="1050" kern="1200" dirty="0"/>
        </a:p>
      </dsp:txBody>
      <dsp:txXfrm>
        <a:off x="2372374" y="935387"/>
        <a:ext cx="397666" cy="397666"/>
      </dsp:txXfrm>
    </dsp:sp>
    <dsp:sp modelId="{57A9A60D-AFCD-4ADC-9BF4-6A85F290DC45}">
      <dsp:nvSpPr>
        <dsp:cNvPr id="0" name=""/>
        <dsp:cNvSpPr/>
      </dsp:nvSpPr>
      <dsp:spPr>
        <a:xfrm>
          <a:off x="1407003" y="1704929"/>
          <a:ext cx="624607" cy="562384"/>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Students</a:t>
          </a:r>
          <a:endParaRPr lang="en-US" sz="1050" kern="1200" dirty="0"/>
        </a:p>
      </dsp:txBody>
      <dsp:txXfrm>
        <a:off x="1498475" y="1787288"/>
        <a:ext cx="441663" cy="397666"/>
      </dsp:txXfrm>
    </dsp:sp>
    <dsp:sp modelId="{BB816CE4-7C55-4B28-8721-97AF809277D9}">
      <dsp:nvSpPr>
        <dsp:cNvPr id="0" name=""/>
        <dsp:cNvSpPr/>
      </dsp:nvSpPr>
      <dsp:spPr>
        <a:xfrm>
          <a:off x="586214" y="853028"/>
          <a:ext cx="562384" cy="562384"/>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Admin</a:t>
          </a:r>
          <a:endParaRPr lang="en-US" sz="1050" kern="1200" dirty="0"/>
        </a:p>
      </dsp:txBody>
      <dsp:txXfrm>
        <a:off x="668573" y="935387"/>
        <a:ext cx="397666" cy="397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299007" y="98690"/>
          <a:ext cx="1487404" cy="1487404"/>
        </a:xfrm>
        <a:prstGeom prst="pie">
          <a:avLst>
            <a:gd name="adj1" fmla="val 16200000"/>
            <a:gd name="adj2" fmla="val 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Staff</a:t>
          </a:r>
          <a:endParaRPr lang="en-US" sz="1100" kern="1200" dirty="0"/>
        </a:p>
      </dsp:txBody>
      <dsp:txXfrm>
        <a:off x="1088571" y="406972"/>
        <a:ext cx="548923" cy="407265"/>
      </dsp:txXfrm>
    </dsp:sp>
    <dsp:sp modelId="{50E2E79E-101C-4890-A0FB-5805AFAF6660}">
      <dsp:nvSpPr>
        <dsp:cNvPr id="0" name=""/>
        <dsp:cNvSpPr/>
      </dsp:nvSpPr>
      <dsp:spPr>
        <a:xfrm>
          <a:off x="299007" y="148624"/>
          <a:ext cx="1487404" cy="1487404"/>
        </a:xfrm>
        <a:prstGeom prst="pie">
          <a:avLst>
            <a:gd name="adj1" fmla="val 0"/>
            <a:gd name="adj2" fmla="val 540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Faculty</a:t>
          </a:r>
          <a:endParaRPr lang="en-US" sz="1100" kern="1200" dirty="0"/>
        </a:p>
      </dsp:txBody>
      <dsp:txXfrm>
        <a:off x="1088571" y="920481"/>
        <a:ext cx="548923" cy="407265"/>
      </dsp:txXfrm>
    </dsp:sp>
    <dsp:sp modelId="{FAF62A98-8A1B-40BE-92C4-4B7386A89C1D}">
      <dsp:nvSpPr>
        <dsp:cNvPr id="0" name=""/>
        <dsp:cNvSpPr/>
      </dsp:nvSpPr>
      <dsp:spPr>
        <a:xfrm>
          <a:off x="249073" y="148624"/>
          <a:ext cx="1487404" cy="1487404"/>
        </a:xfrm>
        <a:prstGeom prst="pie">
          <a:avLst>
            <a:gd name="adj1" fmla="val 5400000"/>
            <a:gd name="adj2" fmla="val 1080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Students</a:t>
          </a:r>
          <a:endParaRPr lang="en-US" sz="1100" kern="1200" dirty="0"/>
        </a:p>
      </dsp:txBody>
      <dsp:txXfrm>
        <a:off x="397990" y="920481"/>
        <a:ext cx="548923" cy="407265"/>
      </dsp:txXfrm>
    </dsp:sp>
    <dsp:sp modelId="{6F12A730-1FB9-4F51-8E63-730B80C8298B}">
      <dsp:nvSpPr>
        <dsp:cNvPr id="0" name=""/>
        <dsp:cNvSpPr/>
      </dsp:nvSpPr>
      <dsp:spPr>
        <a:xfrm>
          <a:off x="249073" y="98690"/>
          <a:ext cx="1487404" cy="1487404"/>
        </a:xfrm>
        <a:prstGeom prst="pie">
          <a:avLst>
            <a:gd name="adj1" fmla="val 10800000"/>
            <a:gd name="adj2" fmla="val 1620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Administrators</a:t>
          </a:r>
          <a:endParaRPr lang="en-US" sz="1100" kern="1200" dirty="0"/>
        </a:p>
      </dsp:txBody>
      <dsp:txXfrm>
        <a:off x="397990" y="406972"/>
        <a:ext cx="548923" cy="407265"/>
      </dsp:txXfrm>
    </dsp:sp>
    <dsp:sp modelId="{9E29BE5C-9ED0-4A93-BC78-395516F55E13}">
      <dsp:nvSpPr>
        <dsp:cNvPr id="0" name=""/>
        <dsp:cNvSpPr/>
      </dsp:nvSpPr>
      <dsp:spPr>
        <a:xfrm>
          <a:off x="206930" y="6613"/>
          <a:ext cx="1671559" cy="1671559"/>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206930" y="56547"/>
          <a:ext cx="1671559" cy="1671559"/>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156996" y="56547"/>
          <a:ext cx="1671559" cy="1671559"/>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156996" y="6613"/>
          <a:ext cx="1671559" cy="1671559"/>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299007" y="98690"/>
          <a:ext cx="1487404" cy="1487404"/>
        </a:xfrm>
        <a:prstGeom prst="pie">
          <a:avLst>
            <a:gd name="adj1" fmla="val 16200000"/>
            <a:gd name="adj2" fmla="val 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Staff</a:t>
          </a:r>
          <a:endParaRPr lang="en-US" sz="1100" kern="1200" dirty="0"/>
        </a:p>
      </dsp:txBody>
      <dsp:txXfrm>
        <a:off x="1088571" y="406972"/>
        <a:ext cx="548923" cy="407265"/>
      </dsp:txXfrm>
    </dsp:sp>
    <dsp:sp modelId="{50E2E79E-101C-4890-A0FB-5805AFAF6660}">
      <dsp:nvSpPr>
        <dsp:cNvPr id="0" name=""/>
        <dsp:cNvSpPr/>
      </dsp:nvSpPr>
      <dsp:spPr>
        <a:xfrm>
          <a:off x="299007" y="148624"/>
          <a:ext cx="1487404" cy="1487404"/>
        </a:xfrm>
        <a:prstGeom prst="pie">
          <a:avLst>
            <a:gd name="adj1" fmla="val 0"/>
            <a:gd name="adj2" fmla="val 540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Faculty</a:t>
          </a:r>
          <a:endParaRPr lang="en-US" sz="1100" kern="1200" dirty="0"/>
        </a:p>
      </dsp:txBody>
      <dsp:txXfrm>
        <a:off x="1088571" y="920481"/>
        <a:ext cx="548923" cy="407265"/>
      </dsp:txXfrm>
    </dsp:sp>
    <dsp:sp modelId="{FAF62A98-8A1B-40BE-92C4-4B7386A89C1D}">
      <dsp:nvSpPr>
        <dsp:cNvPr id="0" name=""/>
        <dsp:cNvSpPr/>
      </dsp:nvSpPr>
      <dsp:spPr>
        <a:xfrm>
          <a:off x="249073" y="148624"/>
          <a:ext cx="1487404" cy="1487404"/>
        </a:xfrm>
        <a:prstGeom prst="pie">
          <a:avLst>
            <a:gd name="adj1" fmla="val 5400000"/>
            <a:gd name="adj2" fmla="val 1080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Students</a:t>
          </a:r>
          <a:endParaRPr lang="en-US" sz="1100" kern="1200" dirty="0"/>
        </a:p>
      </dsp:txBody>
      <dsp:txXfrm>
        <a:off x="397990" y="920481"/>
        <a:ext cx="548923" cy="407265"/>
      </dsp:txXfrm>
    </dsp:sp>
    <dsp:sp modelId="{6F12A730-1FB9-4F51-8E63-730B80C8298B}">
      <dsp:nvSpPr>
        <dsp:cNvPr id="0" name=""/>
        <dsp:cNvSpPr/>
      </dsp:nvSpPr>
      <dsp:spPr>
        <a:xfrm>
          <a:off x="249073" y="98690"/>
          <a:ext cx="1487404" cy="1487404"/>
        </a:xfrm>
        <a:prstGeom prst="pie">
          <a:avLst>
            <a:gd name="adj1" fmla="val 10800000"/>
            <a:gd name="adj2" fmla="val 1620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Administrators</a:t>
          </a:r>
          <a:endParaRPr lang="en-US" sz="1100" kern="1200" dirty="0"/>
        </a:p>
      </dsp:txBody>
      <dsp:txXfrm>
        <a:off x="397990" y="406972"/>
        <a:ext cx="548923" cy="407265"/>
      </dsp:txXfrm>
    </dsp:sp>
    <dsp:sp modelId="{9E29BE5C-9ED0-4A93-BC78-395516F55E13}">
      <dsp:nvSpPr>
        <dsp:cNvPr id="0" name=""/>
        <dsp:cNvSpPr/>
      </dsp:nvSpPr>
      <dsp:spPr>
        <a:xfrm>
          <a:off x="206930" y="6613"/>
          <a:ext cx="1671559" cy="1671559"/>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206930" y="56547"/>
          <a:ext cx="1671559" cy="1671559"/>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156996" y="56547"/>
          <a:ext cx="1671559" cy="1671559"/>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156996" y="6613"/>
          <a:ext cx="1671559" cy="1671559"/>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B62E9-CF4F-4821-A1E0-4531591503EB}">
      <dsp:nvSpPr>
        <dsp:cNvPr id="0" name=""/>
        <dsp:cNvSpPr/>
      </dsp:nvSpPr>
      <dsp:spPr>
        <a:xfrm>
          <a:off x="847161" y="262074"/>
          <a:ext cx="1744292" cy="1744292"/>
        </a:xfrm>
        <a:prstGeom prst="blockArc">
          <a:avLst>
            <a:gd name="adj1" fmla="val 10800000"/>
            <a:gd name="adj2" fmla="val 16200000"/>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496740-CEA9-4643-B04C-31F2A474CEAF}">
      <dsp:nvSpPr>
        <dsp:cNvPr id="0" name=""/>
        <dsp:cNvSpPr/>
      </dsp:nvSpPr>
      <dsp:spPr>
        <a:xfrm>
          <a:off x="847161" y="262074"/>
          <a:ext cx="1744292" cy="1744292"/>
        </a:xfrm>
        <a:prstGeom prst="blockArc">
          <a:avLst>
            <a:gd name="adj1" fmla="val 5400000"/>
            <a:gd name="adj2" fmla="val 10800000"/>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F5709A-5AE2-4367-A957-06F7278804E1}">
      <dsp:nvSpPr>
        <dsp:cNvPr id="0" name=""/>
        <dsp:cNvSpPr/>
      </dsp:nvSpPr>
      <dsp:spPr>
        <a:xfrm>
          <a:off x="847161" y="262074"/>
          <a:ext cx="1744292" cy="1744292"/>
        </a:xfrm>
        <a:prstGeom prst="blockArc">
          <a:avLst>
            <a:gd name="adj1" fmla="val 0"/>
            <a:gd name="adj2" fmla="val 5400000"/>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FD4568-4A6C-4073-A420-34C056058A13}">
      <dsp:nvSpPr>
        <dsp:cNvPr id="0" name=""/>
        <dsp:cNvSpPr/>
      </dsp:nvSpPr>
      <dsp:spPr>
        <a:xfrm>
          <a:off x="847161" y="262074"/>
          <a:ext cx="1744292" cy="1744292"/>
        </a:xfrm>
        <a:prstGeom prst="blockArc">
          <a:avLst>
            <a:gd name="adj1" fmla="val 16200000"/>
            <a:gd name="adj2" fmla="val 0"/>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1DDCC8-087C-418C-BB4F-F51E95DC09B5}">
      <dsp:nvSpPr>
        <dsp:cNvPr id="0" name=""/>
        <dsp:cNvSpPr/>
      </dsp:nvSpPr>
      <dsp:spPr>
        <a:xfrm>
          <a:off x="1317604" y="732517"/>
          <a:ext cx="803406" cy="803406"/>
        </a:xfrm>
        <a:prstGeom prst="ellipse">
          <a:avLst/>
        </a:prstGeom>
        <a:solidFill>
          <a:srgbClr val="40775E"/>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PBC</a:t>
          </a:r>
          <a:endParaRPr lang="en-US" sz="2400" kern="1200" dirty="0"/>
        </a:p>
      </dsp:txBody>
      <dsp:txXfrm>
        <a:off x="1435260" y="850173"/>
        <a:ext cx="568094" cy="568094"/>
      </dsp:txXfrm>
    </dsp:sp>
    <dsp:sp modelId="{DFC1BC1D-3D70-4A6E-94B3-4DF8C38720C6}">
      <dsp:nvSpPr>
        <dsp:cNvPr id="0" name=""/>
        <dsp:cNvSpPr/>
      </dsp:nvSpPr>
      <dsp:spPr>
        <a:xfrm>
          <a:off x="1438115" y="1127"/>
          <a:ext cx="562384" cy="562384"/>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Staff</a:t>
          </a:r>
          <a:endParaRPr lang="en-US" sz="1050" kern="1200" dirty="0"/>
        </a:p>
      </dsp:txBody>
      <dsp:txXfrm>
        <a:off x="1520474" y="83486"/>
        <a:ext cx="397666" cy="397666"/>
      </dsp:txXfrm>
    </dsp:sp>
    <dsp:sp modelId="{B00A8F1D-2626-418F-A878-8D572DD1011C}">
      <dsp:nvSpPr>
        <dsp:cNvPr id="0" name=""/>
        <dsp:cNvSpPr/>
      </dsp:nvSpPr>
      <dsp:spPr>
        <a:xfrm>
          <a:off x="2290015" y="853028"/>
          <a:ext cx="562384" cy="562384"/>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err="1" smtClean="0"/>
            <a:t>Faclty</a:t>
          </a:r>
          <a:endParaRPr lang="en-US" sz="1050" kern="1200" dirty="0"/>
        </a:p>
      </dsp:txBody>
      <dsp:txXfrm>
        <a:off x="2372374" y="935387"/>
        <a:ext cx="397666" cy="397666"/>
      </dsp:txXfrm>
    </dsp:sp>
    <dsp:sp modelId="{57A9A60D-AFCD-4ADC-9BF4-6A85F290DC45}">
      <dsp:nvSpPr>
        <dsp:cNvPr id="0" name=""/>
        <dsp:cNvSpPr/>
      </dsp:nvSpPr>
      <dsp:spPr>
        <a:xfrm>
          <a:off x="1407003" y="1704929"/>
          <a:ext cx="624607" cy="562384"/>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Students</a:t>
          </a:r>
          <a:endParaRPr lang="en-US" sz="1050" kern="1200" dirty="0"/>
        </a:p>
      </dsp:txBody>
      <dsp:txXfrm>
        <a:off x="1498475" y="1787288"/>
        <a:ext cx="441663" cy="397666"/>
      </dsp:txXfrm>
    </dsp:sp>
    <dsp:sp modelId="{BB816CE4-7C55-4B28-8721-97AF809277D9}">
      <dsp:nvSpPr>
        <dsp:cNvPr id="0" name=""/>
        <dsp:cNvSpPr/>
      </dsp:nvSpPr>
      <dsp:spPr>
        <a:xfrm>
          <a:off x="586214" y="853028"/>
          <a:ext cx="562384" cy="562384"/>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Admin</a:t>
          </a:r>
          <a:endParaRPr lang="en-US" sz="1050" kern="1200" dirty="0"/>
        </a:p>
      </dsp:txBody>
      <dsp:txXfrm>
        <a:off x="668573" y="935387"/>
        <a:ext cx="397666" cy="3976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299007" y="98690"/>
          <a:ext cx="1487404" cy="1487404"/>
        </a:xfrm>
        <a:prstGeom prst="pie">
          <a:avLst>
            <a:gd name="adj1" fmla="val 16200000"/>
            <a:gd name="adj2" fmla="val 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Staff</a:t>
          </a:r>
          <a:endParaRPr lang="en-US" sz="1100" kern="1200" dirty="0"/>
        </a:p>
      </dsp:txBody>
      <dsp:txXfrm>
        <a:off x="1088571" y="406972"/>
        <a:ext cx="548923" cy="407265"/>
      </dsp:txXfrm>
    </dsp:sp>
    <dsp:sp modelId="{50E2E79E-101C-4890-A0FB-5805AFAF6660}">
      <dsp:nvSpPr>
        <dsp:cNvPr id="0" name=""/>
        <dsp:cNvSpPr/>
      </dsp:nvSpPr>
      <dsp:spPr>
        <a:xfrm>
          <a:off x="299007" y="148624"/>
          <a:ext cx="1487404" cy="1487404"/>
        </a:xfrm>
        <a:prstGeom prst="pie">
          <a:avLst>
            <a:gd name="adj1" fmla="val 0"/>
            <a:gd name="adj2" fmla="val 540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Faculty</a:t>
          </a:r>
          <a:endParaRPr lang="en-US" sz="1100" kern="1200" dirty="0"/>
        </a:p>
      </dsp:txBody>
      <dsp:txXfrm>
        <a:off x="1088571" y="920481"/>
        <a:ext cx="548923" cy="407265"/>
      </dsp:txXfrm>
    </dsp:sp>
    <dsp:sp modelId="{FAF62A98-8A1B-40BE-92C4-4B7386A89C1D}">
      <dsp:nvSpPr>
        <dsp:cNvPr id="0" name=""/>
        <dsp:cNvSpPr/>
      </dsp:nvSpPr>
      <dsp:spPr>
        <a:xfrm>
          <a:off x="249073" y="148624"/>
          <a:ext cx="1487404" cy="1487404"/>
        </a:xfrm>
        <a:prstGeom prst="pie">
          <a:avLst>
            <a:gd name="adj1" fmla="val 5400000"/>
            <a:gd name="adj2" fmla="val 1080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Students</a:t>
          </a:r>
          <a:endParaRPr lang="en-US" sz="1100" kern="1200" dirty="0"/>
        </a:p>
      </dsp:txBody>
      <dsp:txXfrm>
        <a:off x="397990" y="920481"/>
        <a:ext cx="548923" cy="407265"/>
      </dsp:txXfrm>
    </dsp:sp>
    <dsp:sp modelId="{6F12A730-1FB9-4F51-8E63-730B80C8298B}">
      <dsp:nvSpPr>
        <dsp:cNvPr id="0" name=""/>
        <dsp:cNvSpPr/>
      </dsp:nvSpPr>
      <dsp:spPr>
        <a:xfrm>
          <a:off x="249073" y="98690"/>
          <a:ext cx="1487404" cy="1487404"/>
        </a:xfrm>
        <a:prstGeom prst="pie">
          <a:avLst>
            <a:gd name="adj1" fmla="val 10800000"/>
            <a:gd name="adj2" fmla="val 1620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Administrators</a:t>
          </a:r>
          <a:endParaRPr lang="en-US" sz="1100" kern="1200" dirty="0"/>
        </a:p>
      </dsp:txBody>
      <dsp:txXfrm>
        <a:off x="397990" y="406972"/>
        <a:ext cx="548923" cy="407265"/>
      </dsp:txXfrm>
    </dsp:sp>
    <dsp:sp modelId="{9E29BE5C-9ED0-4A93-BC78-395516F55E13}">
      <dsp:nvSpPr>
        <dsp:cNvPr id="0" name=""/>
        <dsp:cNvSpPr/>
      </dsp:nvSpPr>
      <dsp:spPr>
        <a:xfrm>
          <a:off x="206930" y="6613"/>
          <a:ext cx="1671559" cy="1671559"/>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206930" y="56547"/>
          <a:ext cx="1671559" cy="1671559"/>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156996" y="56547"/>
          <a:ext cx="1671559" cy="1671559"/>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156996" y="6613"/>
          <a:ext cx="1671559" cy="1671559"/>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299007" y="98690"/>
          <a:ext cx="1487404" cy="1487404"/>
        </a:xfrm>
        <a:prstGeom prst="pie">
          <a:avLst>
            <a:gd name="adj1" fmla="val 16200000"/>
            <a:gd name="adj2" fmla="val 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Staff</a:t>
          </a:r>
          <a:endParaRPr lang="en-US" sz="1100" kern="1200" dirty="0"/>
        </a:p>
      </dsp:txBody>
      <dsp:txXfrm>
        <a:off x="1088571" y="406972"/>
        <a:ext cx="548923" cy="407265"/>
      </dsp:txXfrm>
    </dsp:sp>
    <dsp:sp modelId="{50E2E79E-101C-4890-A0FB-5805AFAF6660}">
      <dsp:nvSpPr>
        <dsp:cNvPr id="0" name=""/>
        <dsp:cNvSpPr/>
      </dsp:nvSpPr>
      <dsp:spPr>
        <a:xfrm>
          <a:off x="299007" y="148624"/>
          <a:ext cx="1487404" cy="1487404"/>
        </a:xfrm>
        <a:prstGeom prst="pie">
          <a:avLst>
            <a:gd name="adj1" fmla="val 0"/>
            <a:gd name="adj2" fmla="val 540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Faculty</a:t>
          </a:r>
          <a:endParaRPr lang="en-US" sz="1100" kern="1200" dirty="0"/>
        </a:p>
      </dsp:txBody>
      <dsp:txXfrm>
        <a:off x="1088571" y="920481"/>
        <a:ext cx="548923" cy="407265"/>
      </dsp:txXfrm>
    </dsp:sp>
    <dsp:sp modelId="{FAF62A98-8A1B-40BE-92C4-4B7386A89C1D}">
      <dsp:nvSpPr>
        <dsp:cNvPr id="0" name=""/>
        <dsp:cNvSpPr/>
      </dsp:nvSpPr>
      <dsp:spPr>
        <a:xfrm>
          <a:off x="249073" y="148624"/>
          <a:ext cx="1487404" cy="1487404"/>
        </a:xfrm>
        <a:prstGeom prst="pie">
          <a:avLst>
            <a:gd name="adj1" fmla="val 5400000"/>
            <a:gd name="adj2" fmla="val 1080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Students</a:t>
          </a:r>
          <a:endParaRPr lang="en-US" sz="1100" kern="1200" dirty="0"/>
        </a:p>
      </dsp:txBody>
      <dsp:txXfrm>
        <a:off x="397990" y="920481"/>
        <a:ext cx="548923" cy="407265"/>
      </dsp:txXfrm>
    </dsp:sp>
    <dsp:sp modelId="{6F12A730-1FB9-4F51-8E63-730B80C8298B}">
      <dsp:nvSpPr>
        <dsp:cNvPr id="0" name=""/>
        <dsp:cNvSpPr/>
      </dsp:nvSpPr>
      <dsp:spPr>
        <a:xfrm>
          <a:off x="249073" y="98690"/>
          <a:ext cx="1487404" cy="1487404"/>
        </a:xfrm>
        <a:prstGeom prst="pie">
          <a:avLst>
            <a:gd name="adj1" fmla="val 10800000"/>
            <a:gd name="adj2" fmla="val 1620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Administrators</a:t>
          </a:r>
          <a:endParaRPr lang="en-US" sz="1100" kern="1200" dirty="0"/>
        </a:p>
      </dsp:txBody>
      <dsp:txXfrm>
        <a:off x="397990" y="406972"/>
        <a:ext cx="548923" cy="407265"/>
      </dsp:txXfrm>
    </dsp:sp>
    <dsp:sp modelId="{9E29BE5C-9ED0-4A93-BC78-395516F55E13}">
      <dsp:nvSpPr>
        <dsp:cNvPr id="0" name=""/>
        <dsp:cNvSpPr/>
      </dsp:nvSpPr>
      <dsp:spPr>
        <a:xfrm>
          <a:off x="206930" y="6613"/>
          <a:ext cx="1671559" cy="1671559"/>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206930" y="56547"/>
          <a:ext cx="1671559" cy="1671559"/>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156996" y="56547"/>
          <a:ext cx="1671559" cy="1671559"/>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156996" y="6613"/>
          <a:ext cx="1671559" cy="1671559"/>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299007" y="98690"/>
          <a:ext cx="1487404" cy="1487404"/>
        </a:xfrm>
        <a:prstGeom prst="pie">
          <a:avLst>
            <a:gd name="adj1" fmla="val 16200000"/>
            <a:gd name="adj2" fmla="val 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Staff</a:t>
          </a:r>
          <a:endParaRPr lang="en-US" sz="1100" kern="1200" dirty="0"/>
        </a:p>
      </dsp:txBody>
      <dsp:txXfrm>
        <a:off x="1088571" y="406972"/>
        <a:ext cx="548923" cy="407265"/>
      </dsp:txXfrm>
    </dsp:sp>
    <dsp:sp modelId="{50E2E79E-101C-4890-A0FB-5805AFAF6660}">
      <dsp:nvSpPr>
        <dsp:cNvPr id="0" name=""/>
        <dsp:cNvSpPr/>
      </dsp:nvSpPr>
      <dsp:spPr>
        <a:xfrm>
          <a:off x="299007" y="148624"/>
          <a:ext cx="1487404" cy="1487404"/>
        </a:xfrm>
        <a:prstGeom prst="pie">
          <a:avLst>
            <a:gd name="adj1" fmla="val 0"/>
            <a:gd name="adj2" fmla="val 540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Faculty</a:t>
          </a:r>
          <a:endParaRPr lang="en-US" sz="1100" kern="1200" dirty="0"/>
        </a:p>
      </dsp:txBody>
      <dsp:txXfrm>
        <a:off x="1088571" y="920481"/>
        <a:ext cx="548923" cy="407265"/>
      </dsp:txXfrm>
    </dsp:sp>
    <dsp:sp modelId="{FAF62A98-8A1B-40BE-92C4-4B7386A89C1D}">
      <dsp:nvSpPr>
        <dsp:cNvPr id="0" name=""/>
        <dsp:cNvSpPr/>
      </dsp:nvSpPr>
      <dsp:spPr>
        <a:xfrm>
          <a:off x="249073" y="148624"/>
          <a:ext cx="1487404" cy="1487404"/>
        </a:xfrm>
        <a:prstGeom prst="pie">
          <a:avLst>
            <a:gd name="adj1" fmla="val 5400000"/>
            <a:gd name="adj2" fmla="val 1080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Students</a:t>
          </a:r>
          <a:endParaRPr lang="en-US" sz="1100" kern="1200" dirty="0"/>
        </a:p>
      </dsp:txBody>
      <dsp:txXfrm>
        <a:off x="397990" y="920481"/>
        <a:ext cx="548923" cy="407265"/>
      </dsp:txXfrm>
    </dsp:sp>
    <dsp:sp modelId="{6F12A730-1FB9-4F51-8E63-730B80C8298B}">
      <dsp:nvSpPr>
        <dsp:cNvPr id="0" name=""/>
        <dsp:cNvSpPr/>
      </dsp:nvSpPr>
      <dsp:spPr>
        <a:xfrm>
          <a:off x="249073" y="98690"/>
          <a:ext cx="1487404" cy="1487404"/>
        </a:xfrm>
        <a:prstGeom prst="pie">
          <a:avLst>
            <a:gd name="adj1" fmla="val 10800000"/>
            <a:gd name="adj2" fmla="val 1620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Administrators</a:t>
          </a:r>
          <a:endParaRPr lang="en-US" sz="1100" kern="1200" dirty="0"/>
        </a:p>
      </dsp:txBody>
      <dsp:txXfrm>
        <a:off x="397990" y="406972"/>
        <a:ext cx="548923" cy="407265"/>
      </dsp:txXfrm>
    </dsp:sp>
    <dsp:sp modelId="{9E29BE5C-9ED0-4A93-BC78-395516F55E13}">
      <dsp:nvSpPr>
        <dsp:cNvPr id="0" name=""/>
        <dsp:cNvSpPr/>
      </dsp:nvSpPr>
      <dsp:spPr>
        <a:xfrm>
          <a:off x="206930" y="6613"/>
          <a:ext cx="1671559" cy="1671559"/>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206930" y="56547"/>
          <a:ext cx="1671559" cy="1671559"/>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156996" y="56547"/>
          <a:ext cx="1671559" cy="1671559"/>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156996" y="6613"/>
          <a:ext cx="1671559" cy="1671559"/>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B62E9-CF4F-4821-A1E0-4531591503EB}">
      <dsp:nvSpPr>
        <dsp:cNvPr id="0" name=""/>
        <dsp:cNvSpPr/>
      </dsp:nvSpPr>
      <dsp:spPr>
        <a:xfrm>
          <a:off x="847161" y="262074"/>
          <a:ext cx="1744292" cy="1744292"/>
        </a:xfrm>
        <a:prstGeom prst="blockArc">
          <a:avLst>
            <a:gd name="adj1" fmla="val 10800000"/>
            <a:gd name="adj2" fmla="val 16200000"/>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496740-CEA9-4643-B04C-31F2A474CEAF}">
      <dsp:nvSpPr>
        <dsp:cNvPr id="0" name=""/>
        <dsp:cNvSpPr/>
      </dsp:nvSpPr>
      <dsp:spPr>
        <a:xfrm>
          <a:off x="847161" y="262074"/>
          <a:ext cx="1744292" cy="1744292"/>
        </a:xfrm>
        <a:prstGeom prst="blockArc">
          <a:avLst>
            <a:gd name="adj1" fmla="val 5400000"/>
            <a:gd name="adj2" fmla="val 10800000"/>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F5709A-5AE2-4367-A957-06F7278804E1}">
      <dsp:nvSpPr>
        <dsp:cNvPr id="0" name=""/>
        <dsp:cNvSpPr/>
      </dsp:nvSpPr>
      <dsp:spPr>
        <a:xfrm>
          <a:off x="847161" y="262074"/>
          <a:ext cx="1744292" cy="1744292"/>
        </a:xfrm>
        <a:prstGeom prst="blockArc">
          <a:avLst>
            <a:gd name="adj1" fmla="val 0"/>
            <a:gd name="adj2" fmla="val 5400000"/>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FD4568-4A6C-4073-A420-34C056058A13}">
      <dsp:nvSpPr>
        <dsp:cNvPr id="0" name=""/>
        <dsp:cNvSpPr/>
      </dsp:nvSpPr>
      <dsp:spPr>
        <a:xfrm>
          <a:off x="847161" y="262074"/>
          <a:ext cx="1744292" cy="1744292"/>
        </a:xfrm>
        <a:prstGeom prst="blockArc">
          <a:avLst>
            <a:gd name="adj1" fmla="val 16200000"/>
            <a:gd name="adj2" fmla="val 0"/>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1DDCC8-087C-418C-BB4F-F51E95DC09B5}">
      <dsp:nvSpPr>
        <dsp:cNvPr id="0" name=""/>
        <dsp:cNvSpPr/>
      </dsp:nvSpPr>
      <dsp:spPr>
        <a:xfrm>
          <a:off x="1317604" y="732517"/>
          <a:ext cx="803406" cy="803406"/>
        </a:xfrm>
        <a:prstGeom prst="ellipse">
          <a:avLst/>
        </a:prstGeom>
        <a:solidFill>
          <a:srgbClr val="40775E"/>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PBC</a:t>
          </a:r>
          <a:endParaRPr lang="en-US" sz="2400" kern="1200" dirty="0"/>
        </a:p>
      </dsp:txBody>
      <dsp:txXfrm>
        <a:off x="1435260" y="850173"/>
        <a:ext cx="568094" cy="568094"/>
      </dsp:txXfrm>
    </dsp:sp>
    <dsp:sp modelId="{DFC1BC1D-3D70-4A6E-94B3-4DF8C38720C6}">
      <dsp:nvSpPr>
        <dsp:cNvPr id="0" name=""/>
        <dsp:cNvSpPr/>
      </dsp:nvSpPr>
      <dsp:spPr>
        <a:xfrm>
          <a:off x="1438115" y="1127"/>
          <a:ext cx="562384" cy="562384"/>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Staff</a:t>
          </a:r>
          <a:endParaRPr lang="en-US" sz="1050" kern="1200" dirty="0"/>
        </a:p>
      </dsp:txBody>
      <dsp:txXfrm>
        <a:off x="1520474" y="83486"/>
        <a:ext cx="397666" cy="397666"/>
      </dsp:txXfrm>
    </dsp:sp>
    <dsp:sp modelId="{B00A8F1D-2626-418F-A878-8D572DD1011C}">
      <dsp:nvSpPr>
        <dsp:cNvPr id="0" name=""/>
        <dsp:cNvSpPr/>
      </dsp:nvSpPr>
      <dsp:spPr>
        <a:xfrm>
          <a:off x="2290015" y="853028"/>
          <a:ext cx="562384" cy="562384"/>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err="1" smtClean="0"/>
            <a:t>Faclty</a:t>
          </a:r>
          <a:endParaRPr lang="en-US" sz="1050" kern="1200" dirty="0"/>
        </a:p>
      </dsp:txBody>
      <dsp:txXfrm>
        <a:off x="2372374" y="935387"/>
        <a:ext cx="397666" cy="397666"/>
      </dsp:txXfrm>
    </dsp:sp>
    <dsp:sp modelId="{57A9A60D-AFCD-4ADC-9BF4-6A85F290DC45}">
      <dsp:nvSpPr>
        <dsp:cNvPr id="0" name=""/>
        <dsp:cNvSpPr/>
      </dsp:nvSpPr>
      <dsp:spPr>
        <a:xfrm>
          <a:off x="1407003" y="1704929"/>
          <a:ext cx="624607" cy="562384"/>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Students</a:t>
          </a:r>
          <a:endParaRPr lang="en-US" sz="1050" kern="1200" dirty="0"/>
        </a:p>
      </dsp:txBody>
      <dsp:txXfrm>
        <a:off x="1498475" y="1787288"/>
        <a:ext cx="441663" cy="397666"/>
      </dsp:txXfrm>
    </dsp:sp>
    <dsp:sp modelId="{BB816CE4-7C55-4B28-8721-97AF809277D9}">
      <dsp:nvSpPr>
        <dsp:cNvPr id="0" name=""/>
        <dsp:cNvSpPr/>
      </dsp:nvSpPr>
      <dsp:spPr>
        <a:xfrm>
          <a:off x="586214" y="853028"/>
          <a:ext cx="562384" cy="562384"/>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Admin</a:t>
          </a:r>
          <a:endParaRPr lang="en-US" sz="1050" kern="1200" dirty="0"/>
        </a:p>
      </dsp:txBody>
      <dsp:txXfrm>
        <a:off x="668573" y="935387"/>
        <a:ext cx="397666" cy="3976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299007" y="98690"/>
          <a:ext cx="1487404" cy="1487404"/>
        </a:xfrm>
        <a:prstGeom prst="pie">
          <a:avLst>
            <a:gd name="adj1" fmla="val 16200000"/>
            <a:gd name="adj2" fmla="val 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Staff</a:t>
          </a:r>
          <a:endParaRPr lang="en-US" sz="1100" kern="1200" dirty="0"/>
        </a:p>
      </dsp:txBody>
      <dsp:txXfrm>
        <a:off x="1088571" y="406972"/>
        <a:ext cx="548923" cy="407265"/>
      </dsp:txXfrm>
    </dsp:sp>
    <dsp:sp modelId="{50E2E79E-101C-4890-A0FB-5805AFAF6660}">
      <dsp:nvSpPr>
        <dsp:cNvPr id="0" name=""/>
        <dsp:cNvSpPr/>
      </dsp:nvSpPr>
      <dsp:spPr>
        <a:xfrm>
          <a:off x="299007" y="148624"/>
          <a:ext cx="1487404" cy="1487404"/>
        </a:xfrm>
        <a:prstGeom prst="pie">
          <a:avLst>
            <a:gd name="adj1" fmla="val 0"/>
            <a:gd name="adj2" fmla="val 540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Faculty</a:t>
          </a:r>
          <a:endParaRPr lang="en-US" sz="1100" kern="1200" dirty="0"/>
        </a:p>
      </dsp:txBody>
      <dsp:txXfrm>
        <a:off x="1088571" y="920481"/>
        <a:ext cx="548923" cy="407265"/>
      </dsp:txXfrm>
    </dsp:sp>
    <dsp:sp modelId="{FAF62A98-8A1B-40BE-92C4-4B7386A89C1D}">
      <dsp:nvSpPr>
        <dsp:cNvPr id="0" name=""/>
        <dsp:cNvSpPr/>
      </dsp:nvSpPr>
      <dsp:spPr>
        <a:xfrm>
          <a:off x="249073" y="148624"/>
          <a:ext cx="1487404" cy="1487404"/>
        </a:xfrm>
        <a:prstGeom prst="pie">
          <a:avLst>
            <a:gd name="adj1" fmla="val 5400000"/>
            <a:gd name="adj2" fmla="val 1080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Students</a:t>
          </a:r>
          <a:endParaRPr lang="en-US" sz="1100" kern="1200" dirty="0"/>
        </a:p>
      </dsp:txBody>
      <dsp:txXfrm>
        <a:off x="397990" y="920481"/>
        <a:ext cx="548923" cy="407265"/>
      </dsp:txXfrm>
    </dsp:sp>
    <dsp:sp modelId="{6F12A730-1FB9-4F51-8E63-730B80C8298B}">
      <dsp:nvSpPr>
        <dsp:cNvPr id="0" name=""/>
        <dsp:cNvSpPr/>
      </dsp:nvSpPr>
      <dsp:spPr>
        <a:xfrm>
          <a:off x="249073" y="98690"/>
          <a:ext cx="1487404" cy="1487404"/>
        </a:xfrm>
        <a:prstGeom prst="pie">
          <a:avLst>
            <a:gd name="adj1" fmla="val 10800000"/>
            <a:gd name="adj2" fmla="val 1620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Administrators</a:t>
          </a:r>
          <a:endParaRPr lang="en-US" sz="1100" kern="1200" dirty="0"/>
        </a:p>
      </dsp:txBody>
      <dsp:txXfrm>
        <a:off x="397990" y="406972"/>
        <a:ext cx="548923" cy="407265"/>
      </dsp:txXfrm>
    </dsp:sp>
    <dsp:sp modelId="{9E29BE5C-9ED0-4A93-BC78-395516F55E13}">
      <dsp:nvSpPr>
        <dsp:cNvPr id="0" name=""/>
        <dsp:cNvSpPr/>
      </dsp:nvSpPr>
      <dsp:spPr>
        <a:xfrm>
          <a:off x="206930" y="6613"/>
          <a:ext cx="1671559" cy="1671559"/>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206930" y="56547"/>
          <a:ext cx="1671559" cy="1671559"/>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156996" y="56547"/>
          <a:ext cx="1671559" cy="1671559"/>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156996" y="6613"/>
          <a:ext cx="1671559" cy="1671559"/>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A1CA-A69C-4B14-A21D-9C5EF316CC7E}" type="datetimeFigureOut">
              <a:rPr lang="en-US" smtClean="0"/>
              <a:t>8/13/2019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B9D03-CDE2-4328-B8FD-96B8C9B4D524}" type="slidenum">
              <a:rPr lang="en-US" smtClean="0"/>
              <a:t>‹#›</a:t>
            </a:fld>
            <a:endParaRPr lang="en-US"/>
          </a:p>
        </p:txBody>
      </p:sp>
    </p:spTree>
    <p:extLst>
      <p:ext uri="{BB962C8B-B14F-4D97-AF65-F5344CB8AC3E}">
        <p14:creationId xmlns:p14="http://schemas.microsoft.com/office/powerpoint/2010/main" val="3640873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Welcome everyone</a:t>
            </a:r>
          </a:p>
          <a:p>
            <a:pPr lvl="0"/>
            <a:r>
              <a:rPr lang="en-US" sz="1200" kern="1200" dirty="0" smtClean="0">
                <a:solidFill>
                  <a:schemeClr val="tx1"/>
                </a:solidFill>
                <a:effectLst/>
                <a:latin typeface="+mn-lt"/>
                <a:ea typeface="+mn-ea"/>
                <a:cs typeface="+mn-cs"/>
              </a:rPr>
              <a:t>Invite Academic and Classified Senate Presidents to join you in welcoming everyone back</a:t>
            </a:r>
          </a:p>
          <a:p>
            <a:endParaRPr lang="en-US" dirty="0"/>
          </a:p>
        </p:txBody>
      </p:sp>
      <p:sp>
        <p:nvSpPr>
          <p:cNvPr id="4" name="Slide Number Placeholder 3"/>
          <p:cNvSpPr>
            <a:spLocks noGrp="1"/>
          </p:cNvSpPr>
          <p:nvPr>
            <p:ph type="sldNum" sz="quarter" idx="10"/>
          </p:nvPr>
        </p:nvSpPr>
        <p:spPr/>
        <p:txBody>
          <a:bodyPr/>
          <a:lstStyle/>
          <a:p>
            <a:fld id="{6AFB9D03-CDE2-4328-B8FD-96B8C9B4D524}" type="slidenum">
              <a:rPr lang="en-US" smtClean="0"/>
              <a:t>1</a:t>
            </a:fld>
            <a:endParaRPr lang="en-US"/>
          </a:p>
        </p:txBody>
      </p:sp>
    </p:spTree>
    <p:extLst>
      <p:ext uri="{BB962C8B-B14F-4D97-AF65-F5344CB8AC3E}">
        <p14:creationId xmlns:p14="http://schemas.microsoft.com/office/powerpoint/2010/main" val="89954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t>
            </a:r>
            <a:r>
              <a:rPr lang="en-US" baseline="0" dirty="0" smtClean="0"/>
              <a:t>brings YOU to work every morning?  </a:t>
            </a:r>
            <a:endParaRPr lang="en-US" dirty="0"/>
          </a:p>
        </p:txBody>
      </p:sp>
      <p:sp>
        <p:nvSpPr>
          <p:cNvPr id="4" name="Slide Number Placeholder 3"/>
          <p:cNvSpPr>
            <a:spLocks noGrp="1"/>
          </p:cNvSpPr>
          <p:nvPr>
            <p:ph type="sldNum" sz="quarter" idx="10"/>
          </p:nvPr>
        </p:nvSpPr>
        <p:spPr/>
        <p:txBody>
          <a:bodyPr/>
          <a:lstStyle/>
          <a:p>
            <a:fld id="{6AFB9D03-CDE2-4328-B8FD-96B8C9B4D524}" type="slidenum">
              <a:rPr lang="en-US" smtClean="0"/>
              <a:t>10</a:t>
            </a:fld>
            <a:endParaRPr lang="en-US"/>
          </a:p>
        </p:txBody>
      </p:sp>
    </p:spTree>
    <p:extLst>
      <p:ext uri="{BB962C8B-B14F-4D97-AF65-F5344CB8AC3E}">
        <p14:creationId xmlns:p14="http://schemas.microsoft.com/office/powerpoint/2010/main" val="132136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B9D03-CDE2-4328-B8FD-96B8C9B4D524}" type="slidenum">
              <a:rPr lang="en-US" smtClean="0"/>
              <a:t>11</a:t>
            </a:fld>
            <a:endParaRPr lang="en-US"/>
          </a:p>
        </p:txBody>
      </p:sp>
    </p:spTree>
    <p:extLst>
      <p:ext uri="{BB962C8B-B14F-4D97-AF65-F5344CB8AC3E}">
        <p14:creationId xmlns:p14="http://schemas.microsoft.com/office/powerpoint/2010/main" val="2719009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implementation of Multiple Measures placement</a:t>
            </a:r>
            <a:r>
              <a:rPr lang="en-US" baseline="0" dirty="0" smtClean="0"/>
              <a:t> over the past few years – the work of the Assessment Office in scaling the use of high school transcripts to more accurately place students.  The work of the math and English departments on preparing for the implementation of AB 705.  The work of counselors in helping students understand their choices and navigate these changes.</a:t>
            </a:r>
            <a:endParaRPr lang="en-US" dirty="0"/>
          </a:p>
        </p:txBody>
      </p:sp>
      <p:sp>
        <p:nvSpPr>
          <p:cNvPr id="4" name="Slide Number Placeholder 3"/>
          <p:cNvSpPr>
            <a:spLocks noGrp="1"/>
          </p:cNvSpPr>
          <p:nvPr>
            <p:ph type="sldNum" sz="quarter" idx="10"/>
          </p:nvPr>
        </p:nvSpPr>
        <p:spPr/>
        <p:txBody>
          <a:bodyPr/>
          <a:lstStyle/>
          <a:p>
            <a:fld id="{6AFB9D03-CDE2-4328-B8FD-96B8C9B4D524}" type="slidenum">
              <a:rPr lang="en-US" smtClean="0"/>
              <a:t>12</a:t>
            </a:fld>
            <a:endParaRPr lang="en-US"/>
          </a:p>
        </p:txBody>
      </p:sp>
    </p:spTree>
    <p:extLst>
      <p:ext uri="{BB962C8B-B14F-4D97-AF65-F5344CB8AC3E}">
        <p14:creationId xmlns:p14="http://schemas.microsoft.com/office/powerpoint/2010/main" val="3871283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B9D03-CDE2-4328-B8FD-96B8C9B4D524}" type="slidenum">
              <a:rPr lang="en-US" smtClean="0"/>
              <a:t>13</a:t>
            </a:fld>
            <a:endParaRPr lang="en-US"/>
          </a:p>
        </p:txBody>
      </p:sp>
    </p:spTree>
    <p:extLst>
      <p:ext uri="{BB962C8B-B14F-4D97-AF65-F5344CB8AC3E}">
        <p14:creationId xmlns:p14="http://schemas.microsoft.com/office/powerpoint/2010/main" val="2035455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B9D03-CDE2-4328-B8FD-96B8C9B4D524}" type="slidenum">
              <a:rPr lang="en-US" smtClean="0"/>
              <a:t>14</a:t>
            </a:fld>
            <a:endParaRPr lang="en-US"/>
          </a:p>
        </p:txBody>
      </p:sp>
    </p:spTree>
    <p:extLst>
      <p:ext uri="{BB962C8B-B14F-4D97-AF65-F5344CB8AC3E}">
        <p14:creationId xmlns:p14="http://schemas.microsoft.com/office/powerpoint/2010/main" val="4108325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B9D03-CDE2-4328-B8FD-96B8C9B4D524}" type="slidenum">
              <a:rPr lang="en-US" smtClean="0"/>
              <a:t>15</a:t>
            </a:fld>
            <a:endParaRPr lang="en-US"/>
          </a:p>
        </p:txBody>
      </p:sp>
    </p:spTree>
    <p:extLst>
      <p:ext uri="{BB962C8B-B14F-4D97-AF65-F5344CB8AC3E}">
        <p14:creationId xmlns:p14="http://schemas.microsoft.com/office/powerpoint/2010/main" val="3432216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transfers:  UC, CSU and private </a:t>
            </a:r>
            <a:endParaRPr lang="en-US" dirty="0"/>
          </a:p>
        </p:txBody>
      </p:sp>
      <p:sp>
        <p:nvSpPr>
          <p:cNvPr id="4" name="Slide Number Placeholder 3"/>
          <p:cNvSpPr>
            <a:spLocks noGrp="1"/>
          </p:cNvSpPr>
          <p:nvPr>
            <p:ph type="sldNum" sz="quarter" idx="10"/>
          </p:nvPr>
        </p:nvSpPr>
        <p:spPr/>
        <p:txBody>
          <a:bodyPr/>
          <a:lstStyle/>
          <a:p>
            <a:fld id="{6AFB9D03-CDE2-4328-B8FD-96B8C9B4D524}" type="slidenum">
              <a:rPr lang="en-US" smtClean="0"/>
              <a:t>16</a:t>
            </a:fld>
            <a:endParaRPr lang="en-US"/>
          </a:p>
        </p:txBody>
      </p:sp>
    </p:spTree>
    <p:extLst>
      <p:ext uri="{BB962C8B-B14F-4D97-AF65-F5344CB8AC3E}">
        <p14:creationId xmlns:p14="http://schemas.microsoft.com/office/powerpoint/2010/main" val="3984280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B9D03-CDE2-4328-B8FD-96B8C9B4D524}" type="slidenum">
              <a:rPr lang="en-US" smtClean="0"/>
              <a:t>17</a:t>
            </a:fld>
            <a:endParaRPr lang="en-US"/>
          </a:p>
        </p:txBody>
      </p:sp>
    </p:spTree>
    <p:extLst>
      <p:ext uri="{BB962C8B-B14F-4D97-AF65-F5344CB8AC3E}">
        <p14:creationId xmlns:p14="http://schemas.microsoft.com/office/powerpoint/2010/main" val="1289897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a strong correlation between the number of units students take and how connected and supported they feel and whether or not they persist.</a:t>
            </a:r>
          </a:p>
          <a:p>
            <a:endParaRPr lang="en-US" baseline="0" dirty="0" smtClean="0"/>
          </a:p>
          <a:p>
            <a:r>
              <a:rPr lang="en-US" baseline="0" dirty="0" smtClean="0"/>
              <a:t>Our Guided Pathways efforts (which we will hear more about shortly) are meant to help us scale promising practices and programs so that more of our students feel connected and supported to campus.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AFB9D03-CDE2-4328-B8FD-96B8C9B4D524}" type="slidenum">
              <a:rPr lang="en-US" smtClean="0"/>
              <a:t>18</a:t>
            </a:fld>
            <a:endParaRPr lang="en-US"/>
          </a:p>
        </p:txBody>
      </p:sp>
    </p:spTree>
    <p:extLst>
      <p:ext uri="{BB962C8B-B14F-4D97-AF65-F5344CB8AC3E}">
        <p14:creationId xmlns:p14="http://schemas.microsoft.com/office/powerpoint/2010/main" val="4121305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the last 5 years, our Headcount is down about 5%, but our FTES is down 16%</a:t>
            </a:r>
            <a:endParaRPr lang="en-US" dirty="0"/>
          </a:p>
        </p:txBody>
      </p:sp>
      <p:sp>
        <p:nvSpPr>
          <p:cNvPr id="4" name="Slide Number Placeholder 3"/>
          <p:cNvSpPr>
            <a:spLocks noGrp="1"/>
          </p:cNvSpPr>
          <p:nvPr>
            <p:ph type="sldNum" sz="quarter" idx="10"/>
          </p:nvPr>
        </p:nvSpPr>
        <p:spPr/>
        <p:txBody>
          <a:bodyPr/>
          <a:lstStyle/>
          <a:p>
            <a:fld id="{6AFB9D03-CDE2-4328-B8FD-96B8C9B4D524}" type="slidenum">
              <a:rPr lang="en-US" smtClean="0"/>
              <a:t>19</a:t>
            </a:fld>
            <a:endParaRPr lang="en-US"/>
          </a:p>
        </p:txBody>
      </p:sp>
    </p:spTree>
    <p:extLst>
      <p:ext uri="{BB962C8B-B14F-4D97-AF65-F5344CB8AC3E}">
        <p14:creationId xmlns:p14="http://schemas.microsoft.com/office/powerpoint/2010/main" val="3460155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Introduce Diana Tedone-Goldstone (give her 1-3 minutes)</a:t>
            </a:r>
          </a:p>
          <a:p>
            <a:endParaRPr lang="en-US" dirty="0"/>
          </a:p>
        </p:txBody>
      </p:sp>
      <p:sp>
        <p:nvSpPr>
          <p:cNvPr id="4" name="Slide Number Placeholder 3"/>
          <p:cNvSpPr>
            <a:spLocks noGrp="1"/>
          </p:cNvSpPr>
          <p:nvPr>
            <p:ph type="sldNum" sz="quarter" idx="10"/>
          </p:nvPr>
        </p:nvSpPr>
        <p:spPr/>
        <p:txBody>
          <a:bodyPr/>
          <a:lstStyle/>
          <a:p>
            <a:fld id="{6AFB9D03-CDE2-4328-B8FD-96B8C9B4D524}" type="slidenum">
              <a:rPr lang="en-US" smtClean="0"/>
              <a:t>2</a:t>
            </a:fld>
            <a:endParaRPr lang="en-US"/>
          </a:p>
        </p:txBody>
      </p:sp>
    </p:spTree>
    <p:extLst>
      <p:ext uri="{BB962C8B-B14F-4D97-AF65-F5344CB8AC3E}">
        <p14:creationId xmlns:p14="http://schemas.microsoft.com/office/powerpoint/2010/main" val="3557329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last five</a:t>
            </a:r>
            <a:r>
              <a:rPr lang="en-US" baseline="0" dirty="0" smtClean="0"/>
              <a:t> years, the number of students taking at least 24 units per academic year has declined, while those taking less than 12 units per year has increased.  This has a big impact on our FTES.</a:t>
            </a:r>
          </a:p>
          <a:p>
            <a:endParaRPr lang="en-US" baseline="0" dirty="0" smtClean="0"/>
          </a:p>
          <a:p>
            <a:r>
              <a:rPr lang="en-US" baseline="0" dirty="0" smtClean="0"/>
              <a:t>The Strategic Enrollment Management Committee will continue to explore these enrollment dynamics and develop a new plan for addressing them.</a:t>
            </a:r>
          </a:p>
          <a:p>
            <a:endParaRPr lang="en-US" baseline="0" dirty="0" smtClean="0"/>
          </a:p>
          <a:p>
            <a:r>
              <a:rPr lang="en-US" baseline="0" dirty="0" smtClean="0"/>
              <a:t>KEEP IN MIND:  Nearly one out of every two Cañada students is working more than 20 hours/week.</a:t>
            </a:r>
          </a:p>
          <a:p>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AFB9D03-CDE2-4328-B8FD-96B8C9B4D524}" type="slidenum">
              <a:rPr lang="en-US" smtClean="0"/>
              <a:t>20</a:t>
            </a:fld>
            <a:endParaRPr lang="en-US"/>
          </a:p>
        </p:txBody>
      </p:sp>
    </p:spTree>
    <p:extLst>
      <p:ext uri="{BB962C8B-B14F-4D97-AF65-F5344CB8AC3E}">
        <p14:creationId xmlns:p14="http://schemas.microsoft.com/office/powerpoint/2010/main" val="2332984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a:t>
            </a:r>
            <a:r>
              <a:rPr lang="en-US" baseline="0" dirty="0" smtClean="0"/>
              <a:t> the trends identified in our benchmark data, it is clear we need to turn our attention to managing our enrollment more strategically and scaling the practices and programs that improve student persistence and, thereby, success.</a:t>
            </a:r>
            <a:endParaRPr lang="en-US" dirty="0"/>
          </a:p>
        </p:txBody>
      </p:sp>
      <p:sp>
        <p:nvSpPr>
          <p:cNvPr id="4" name="Slide Number Placeholder 3"/>
          <p:cNvSpPr>
            <a:spLocks noGrp="1"/>
          </p:cNvSpPr>
          <p:nvPr>
            <p:ph type="sldNum" sz="quarter" idx="10"/>
          </p:nvPr>
        </p:nvSpPr>
        <p:spPr/>
        <p:txBody>
          <a:bodyPr/>
          <a:lstStyle/>
          <a:p>
            <a:fld id="{6AFB9D03-CDE2-4328-B8FD-96B8C9B4D524}" type="slidenum">
              <a:rPr lang="en-US" smtClean="0"/>
              <a:t>21</a:t>
            </a:fld>
            <a:endParaRPr lang="en-US"/>
          </a:p>
        </p:txBody>
      </p:sp>
    </p:spTree>
    <p:extLst>
      <p:ext uri="{BB962C8B-B14F-4D97-AF65-F5344CB8AC3E}">
        <p14:creationId xmlns:p14="http://schemas.microsoft.com/office/powerpoint/2010/main" val="1074850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B9D03-CDE2-4328-B8FD-96B8C9B4D524}" type="slidenum">
              <a:rPr lang="en-US" smtClean="0"/>
              <a:t>22</a:t>
            </a:fld>
            <a:endParaRPr lang="en-US"/>
          </a:p>
        </p:txBody>
      </p:sp>
    </p:spTree>
    <p:extLst>
      <p:ext uri="{BB962C8B-B14F-4D97-AF65-F5344CB8AC3E}">
        <p14:creationId xmlns:p14="http://schemas.microsoft.com/office/powerpoint/2010/main" val="2905536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B9D03-CDE2-4328-B8FD-96B8C9B4D524}" type="slidenum">
              <a:rPr lang="en-US" smtClean="0"/>
              <a:t>23</a:t>
            </a:fld>
            <a:endParaRPr lang="en-US"/>
          </a:p>
        </p:txBody>
      </p:sp>
    </p:spTree>
    <p:extLst>
      <p:ext uri="{BB962C8B-B14F-4D97-AF65-F5344CB8AC3E}">
        <p14:creationId xmlns:p14="http://schemas.microsoft.com/office/powerpoint/2010/main" val="243626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taken at the Retreat side – </a:t>
            </a:r>
            <a:r>
              <a:rPr lang="en-US" dirty="0" err="1" smtClean="0"/>
              <a:t>Filoli</a:t>
            </a:r>
            <a:r>
              <a:rPr lang="en-US" dirty="0" smtClean="0"/>
              <a:t>.</a:t>
            </a:r>
            <a:endParaRPr lang="en-US" dirty="0"/>
          </a:p>
        </p:txBody>
      </p:sp>
      <p:sp>
        <p:nvSpPr>
          <p:cNvPr id="4" name="Slide Number Placeholder 3"/>
          <p:cNvSpPr>
            <a:spLocks noGrp="1"/>
          </p:cNvSpPr>
          <p:nvPr>
            <p:ph type="sldNum" sz="quarter" idx="10"/>
          </p:nvPr>
        </p:nvSpPr>
        <p:spPr/>
        <p:txBody>
          <a:bodyPr/>
          <a:lstStyle/>
          <a:p>
            <a:fld id="{6AFB9D03-CDE2-4328-B8FD-96B8C9B4D524}" type="slidenum">
              <a:rPr lang="en-US" smtClean="0"/>
              <a:t>24</a:t>
            </a:fld>
            <a:endParaRPr lang="en-US"/>
          </a:p>
        </p:txBody>
      </p:sp>
    </p:spTree>
    <p:extLst>
      <p:ext uri="{BB962C8B-B14F-4D97-AF65-F5344CB8AC3E}">
        <p14:creationId xmlns:p14="http://schemas.microsoft.com/office/powerpoint/2010/main" val="2311132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smtClean="0"/>
              <a:t>These priorit</a:t>
            </a:r>
            <a:r>
              <a:rPr lang="en-US" i="0" dirty="0" smtClean="0"/>
              <a:t>ies were </a:t>
            </a:r>
            <a:r>
              <a:rPr lang="en-US" sz="1200" i="0" dirty="0" smtClean="0"/>
              <a:t>synthesized from the College EMP, Guided Pathways Steering Committee, Strategic Enrollment Management Committee, Student Equity &amp; Achievement Plan, Strong Workforce goals,  Chancellor’s Vision for Success,  and the SMCCCD Board of Trustees (re Job Placement).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i="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i="0" dirty="0" smtClean="0"/>
              <a:t>Many of these are multi-year efforts/goals.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i="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i="0" dirty="0" smtClean="0"/>
              <a:t>Today’s Poster</a:t>
            </a:r>
            <a:r>
              <a:rPr lang="en-US" sz="1200" i="0" baseline="0" dirty="0" smtClean="0"/>
              <a:t> Session will provide an opportunity for everyone to </a:t>
            </a:r>
            <a:r>
              <a:rPr lang="en-US" sz="1200" kern="1200" dirty="0" smtClean="0">
                <a:solidFill>
                  <a:schemeClr val="tx1"/>
                </a:solidFill>
                <a:effectLst/>
                <a:latin typeface="+mn-lt"/>
                <a:ea typeface="+mn-ea"/>
                <a:cs typeface="+mn-cs"/>
              </a:rPr>
              <a:t>develop a shared understanding of that these projects are and how they help</a:t>
            </a:r>
            <a:r>
              <a:rPr lang="en-US" sz="1200" kern="1200" baseline="0" dirty="0" smtClean="0">
                <a:solidFill>
                  <a:schemeClr val="tx1"/>
                </a:solidFill>
                <a:effectLst/>
                <a:latin typeface="+mn-lt"/>
                <a:ea typeface="+mn-ea"/>
                <a:cs typeface="+mn-cs"/>
              </a:rPr>
              <a:t> us reach our WHY.  </a:t>
            </a:r>
            <a:endParaRPr lang="en-US" sz="1200" i="0" dirty="0" smtClean="0"/>
          </a:p>
          <a:p>
            <a:pPr marL="0" indent="0">
              <a:buFont typeface="+mj-lt"/>
              <a:buNone/>
            </a:pPr>
            <a:endParaRPr lang="en-US" dirty="0" smtClean="0"/>
          </a:p>
          <a:p>
            <a:pPr marL="514350" indent="-514350">
              <a:buFont typeface="+mj-lt"/>
              <a:buAutoNum type="arabicPeriod"/>
            </a:pPr>
            <a:r>
              <a:rPr lang="en-US" dirty="0" smtClean="0"/>
              <a:t>Re-Design College Processes:  </a:t>
            </a:r>
            <a:r>
              <a:rPr lang="en-US" b="1" dirty="0" smtClean="0"/>
              <a:t>CRM</a:t>
            </a:r>
          </a:p>
          <a:p>
            <a:pPr lvl="1"/>
            <a:r>
              <a:rPr lang="en-US" dirty="0" smtClean="0"/>
              <a:t>Streamline the matriculation process</a:t>
            </a:r>
          </a:p>
          <a:p>
            <a:pPr lvl="1"/>
            <a:r>
              <a:rPr lang="en-US" dirty="0" smtClean="0"/>
              <a:t>Organize student “Success Teams” aligned with Interest Areas</a:t>
            </a:r>
          </a:p>
          <a:p>
            <a:pPr lvl="1"/>
            <a:r>
              <a:rPr lang="en-US" dirty="0" smtClean="0"/>
              <a:t>Build data dashboards and train data coaches to support these efforts</a:t>
            </a:r>
          </a:p>
          <a:p>
            <a:pPr lvl="1"/>
            <a:r>
              <a:rPr lang="en-US" dirty="0" smtClean="0"/>
              <a:t>Scale the number of Peer Mentors aligned with Interest Areas and programs</a:t>
            </a:r>
          </a:p>
          <a:p>
            <a:pPr marL="514350" indent="-514350">
              <a:buFont typeface="+mj-lt"/>
              <a:buAutoNum type="arabicPeriod"/>
            </a:pPr>
            <a:r>
              <a:rPr lang="en-US" dirty="0" smtClean="0"/>
              <a:t>Establish </a:t>
            </a:r>
            <a:r>
              <a:rPr lang="en-US" b="1" dirty="0" smtClean="0"/>
              <a:t>Interest Areas </a:t>
            </a:r>
            <a:r>
              <a:rPr lang="en-US" dirty="0" smtClean="0"/>
              <a:t>and </a:t>
            </a:r>
            <a:r>
              <a:rPr lang="en-US" b="1" dirty="0" smtClean="0"/>
              <a:t>Program Maps </a:t>
            </a:r>
            <a:r>
              <a:rPr lang="en-US" dirty="0" smtClean="0"/>
              <a:t>(implement Program Mapper)</a:t>
            </a:r>
          </a:p>
          <a:p>
            <a:pPr lvl="1"/>
            <a:r>
              <a:rPr lang="en-US" dirty="0" smtClean="0"/>
              <a:t>Use the program mapping exercise to </a:t>
            </a:r>
            <a:r>
              <a:rPr lang="en-US" b="1" dirty="0" smtClean="0"/>
              <a:t>optimize the course schedule </a:t>
            </a:r>
            <a:r>
              <a:rPr lang="en-US" dirty="0" smtClean="0"/>
              <a:t>for student completion</a:t>
            </a:r>
          </a:p>
          <a:p>
            <a:pPr marL="514350" indent="-514350">
              <a:buFont typeface="+mj-lt"/>
              <a:buAutoNum type="arabicPeriod"/>
            </a:pPr>
            <a:r>
              <a:rPr lang="en-US" dirty="0" smtClean="0"/>
              <a:t>Develop </a:t>
            </a:r>
            <a:r>
              <a:rPr lang="en-US" b="1" dirty="0" smtClean="0"/>
              <a:t>Career Exploration </a:t>
            </a:r>
            <a:r>
              <a:rPr lang="en-US" dirty="0" smtClean="0"/>
              <a:t>opportunities for students that are aligned and integrated with Interest Areas</a:t>
            </a:r>
          </a:p>
          <a:p>
            <a:pPr marL="514350" indent="-514350">
              <a:buFont typeface="+mj-lt"/>
              <a:buAutoNum type="arabicPeriod"/>
            </a:pPr>
            <a:r>
              <a:rPr lang="en-US" dirty="0" smtClean="0"/>
              <a:t>Re-design </a:t>
            </a:r>
            <a:r>
              <a:rPr lang="en-US" b="1" dirty="0" smtClean="0"/>
              <a:t>Academic Support </a:t>
            </a:r>
            <a:r>
              <a:rPr lang="en-US" dirty="0" smtClean="0"/>
              <a:t>(launch Writing Center, scale peer mentoring and EPIC supplemental instruction programs and integrate retention programs into larger academic support structure)</a:t>
            </a:r>
            <a:endParaRPr lang="en-US" b="1" dirty="0" smtClean="0"/>
          </a:p>
          <a:p>
            <a:pPr marL="514350" indent="-514350">
              <a:buFont typeface="+mj-lt"/>
              <a:buAutoNum type="arabicPeriod"/>
            </a:pPr>
            <a:r>
              <a:rPr lang="en-US" dirty="0" smtClean="0"/>
              <a:t>Build First Year Experience (</a:t>
            </a:r>
            <a:r>
              <a:rPr lang="en-US" b="1" dirty="0" smtClean="0"/>
              <a:t>FYE</a:t>
            </a:r>
            <a:r>
              <a:rPr lang="en-US" dirty="0" smtClean="0"/>
              <a:t>) programs (start at October Flex) aligned with Interest Areas</a:t>
            </a:r>
          </a:p>
          <a:p>
            <a:pPr marL="514350" indent="-514350">
              <a:buFont typeface="+mj-lt"/>
              <a:buAutoNum type="arabicPeriod"/>
            </a:pPr>
            <a:r>
              <a:rPr lang="en-US" dirty="0" smtClean="0"/>
              <a:t>Expand opportunities for </a:t>
            </a:r>
            <a:r>
              <a:rPr lang="en-US" b="1" dirty="0" smtClean="0"/>
              <a:t>Early College </a:t>
            </a:r>
            <a:r>
              <a:rPr lang="en-US" dirty="0" smtClean="0"/>
              <a:t>experiences (dual enrollment; Middle College)</a:t>
            </a:r>
          </a:p>
          <a:p>
            <a:pPr marL="514350" indent="-514350">
              <a:buFont typeface="+mj-lt"/>
              <a:buAutoNum type="arabicPeriod"/>
            </a:pPr>
            <a:r>
              <a:rPr lang="en-US" dirty="0" smtClean="0"/>
              <a:t>Expand College capacity to assist students with </a:t>
            </a:r>
            <a:r>
              <a:rPr lang="en-US" b="1" dirty="0" smtClean="0"/>
              <a:t>Job Placement </a:t>
            </a:r>
            <a:endParaRPr lang="en-US" dirty="0" smtClean="0"/>
          </a:p>
          <a:p>
            <a:pPr marL="514350" indent="-514350">
              <a:buFont typeface="+mj-lt"/>
              <a:buAutoNum type="arabicPeriod"/>
            </a:pPr>
            <a:r>
              <a:rPr lang="en-US" dirty="0" smtClean="0"/>
              <a:t>Create an equitable experience for </a:t>
            </a:r>
            <a:r>
              <a:rPr lang="en-US" b="1" dirty="0" smtClean="0"/>
              <a:t>Online Students </a:t>
            </a:r>
            <a:r>
              <a:rPr lang="en-US" dirty="0" smtClean="0"/>
              <a:t>to support student success</a:t>
            </a:r>
          </a:p>
          <a:p>
            <a:endParaRPr lang="en-US" dirty="0"/>
          </a:p>
        </p:txBody>
      </p:sp>
      <p:sp>
        <p:nvSpPr>
          <p:cNvPr id="4" name="Slide Number Placeholder 3"/>
          <p:cNvSpPr>
            <a:spLocks noGrp="1"/>
          </p:cNvSpPr>
          <p:nvPr>
            <p:ph type="sldNum" sz="quarter" idx="10"/>
          </p:nvPr>
        </p:nvSpPr>
        <p:spPr/>
        <p:txBody>
          <a:bodyPr/>
          <a:lstStyle/>
          <a:p>
            <a:fld id="{6AFB9D03-CDE2-4328-B8FD-96B8C9B4D524}" type="slidenum">
              <a:rPr lang="en-US" smtClean="0"/>
              <a:t>25</a:t>
            </a:fld>
            <a:endParaRPr lang="en-US"/>
          </a:p>
        </p:txBody>
      </p:sp>
    </p:spTree>
    <p:extLst>
      <p:ext uri="{BB962C8B-B14F-4D97-AF65-F5344CB8AC3E}">
        <p14:creationId xmlns:p14="http://schemas.microsoft.com/office/powerpoint/2010/main" val="1723119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Leadership Team spent some</a:t>
            </a:r>
            <a:r>
              <a:rPr lang="en-US" baseline="0" dirty="0" smtClean="0"/>
              <a:t> time – as have other groups during the course of the year – brainstorming a “name” for our efforts.  A short-hand for the college innovation and systems building work we will do this year and next.</a:t>
            </a:r>
          </a:p>
          <a:p>
            <a:endParaRPr lang="en-US" baseline="0" dirty="0" smtClean="0"/>
          </a:p>
          <a:p>
            <a:r>
              <a:rPr lang="en-US" baseline="0" dirty="0" smtClean="0"/>
              <a:t>The result:  “Colt-</a:t>
            </a:r>
            <a:r>
              <a:rPr lang="en-US" baseline="0" dirty="0" err="1" smtClean="0"/>
              <a:t>ivate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AFB9D03-CDE2-4328-B8FD-96B8C9B4D524}" type="slidenum">
              <a:rPr lang="en-US" smtClean="0"/>
              <a:t>26</a:t>
            </a:fld>
            <a:endParaRPr lang="en-US"/>
          </a:p>
        </p:txBody>
      </p:sp>
    </p:spTree>
    <p:extLst>
      <p:ext uri="{BB962C8B-B14F-4D97-AF65-F5344CB8AC3E}">
        <p14:creationId xmlns:p14="http://schemas.microsoft.com/office/powerpoint/2010/main" val="3109362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Leadership carefully reviewed the results of the survey – </a:t>
            </a:r>
            <a:r>
              <a:rPr lang="en-US" b="1" dirty="0" smtClean="0"/>
              <a:t>process facilitated</a:t>
            </a:r>
            <a:r>
              <a:rPr lang="en-US" b="1" baseline="0" dirty="0" smtClean="0"/>
              <a:t> by our new VPSS, Manuel Perez</a:t>
            </a:r>
            <a:endParaRPr lang="en-US" b="1" dirty="0" smtClean="0"/>
          </a:p>
          <a:p>
            <a:r>
              <a:rPr lang="en-US" dirty="0" smtClean="0"/>
              <a:t>Immediate next steps:</a:t>
            </a:r>
          </a:p>
          <a:p>
            <a:pPr lvl="1"/>
            <a:r>
              <a:rPr lang="en-US" dirty="0" smtClean="0"/>
              <a:t>Organize a community-building event this Fall – </a:t>
            </a:r>
            <a:r>
              <a:rPr lang="en-US" b="1" dirty="0" smtClean="0"/>
              <a:t>Jeanne Stalker and the Classified Senate have offered to take the lead on this</a:t>
            </a:r>
          </a:p>
          <a:p>
            <a:pPr lvl="1"/>
            <a:r>
              <a:rPr lang="en-US" dirty="0" smtClean="0"/>
              <a:t>Create a more structured on-boarding process for new employees  - </a:t>
            </a:r>
            <a:r>
              <a:rPr lang="en-US" b="1" dirty="0" smtClean="0"/>
              <a:t>College Council will take</a:t>
            </a:r>
            <a:r>
              <a:rPr lang="en-US" b="1" baseline="0" dirty="0" smtClean="0"/>
              <a:t> the lead on developing this.  Input from everyone is welcome.</a:t>
            </a:r>
            <a:endParaRPr lang="en-US" b="1" dirty="0" smtClean="0"/>
          </a:p>
          <a:p>
            <a:pPr lvl="1"/>
            <a:r>
              <a:rPr lang="en-US" dirty="0" smtClean="0"/>
              <a:t>Be more intentional about using Fridays as time for campus collaboration </a:t>
            </a:r>
          </a:p>
          <a:p>
            <a:endParaRPr lang="en-US" dirty="0"/>
          </a:p>
        </p:txBody>
      </p:sp>
      <p:sp>
        <p:nvSpPr>
          <p:cNvPr id="4" name="Slide Number Placeholder 3"/>
          <p:cNvSpPr>
            <a:spLocks noGrp="1"/>
          </p:cNvSpPr>
          <p:nvPr>
            <p:ph type="sldNum" sz="quarter" idx="10"/>
          </p:nvPr>
        </p:nvSpPr>
        <p:spPr/>
        <p:txBody>
          <a:bodyPr/>
          <a:lstStyle/>
          <a:p>
            <a:fld id="{6AFB9D03-CDE2-4328-B8FD-96B8C9B4D524}" type="slidenum">
              <a:rPr lang="en-US" smtClean="0"/>
              <a:t>27</a:t>
            </a:fld>
            <a:endParaRPr lang="en-US"/>
          </a:p>
        </p:txBody>
      </p:sp>
    </p:spTree>
    <p:extLst>
      <p:ext uri="{BB962C8B-B14F-4D97-AF65-F5344CB8AC3E}">
        <p14:creationId xmlns:p14="http://schemas.microsoft.com/office/powerpoint/2010/main" val="206413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B9D03-CDE2-4328-B8FD-96B8C9B4D524}" type="slidenum">
              <a:rPr lang="en-US" smtClean="0"/>
              <a:t>28</a:t>
            </a:fld>
            <a:endParaRPr lang="en-US"/>
          </a:p>
        </p:txBody>
      </p:sp>
    </p:spTree>
    <p:extLst>
      <p:ext uri="{BB962C8B-B14F-4D97-AF65-F5344CB8AC3E}">
        <p14:creationId xmlns:p14="http://schemas.microsoft.com/office/powerpoint/2010/main" val="918923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bullets</a:t>
            </a:r>
            <a:r>
              <a:rPr lang="en-US" baseline="0" dirty="0" smtClean="0"/>
              <a:t> and then l</a:t>
            </a:r>
            <a:r>
              <a:rPr lang="en-US" dirty="0" smtClean="0"/>
              <a:t>et people pop</a:t>
            </a:r>
            <a:r>
              <a:rPr lang="en-US" baseline="0" dirty="0" smtClean="0"/>
              <a:t> up and make any announcements</a:t>
            </a:r>
          </a:p>
          <a:p>
            <a:endParaRPr lang="en-US" baseline="0" dirty="0" smtClean="0"/>
          </a:p>
          <a:p>
            <a:r>
              <a:rPr lang="en-US" baseline="0" dirty="0" smtClean="0"/>
              <a:t>Include:</a:t>
            </a:r>
          </a:p>
          <a:p>
            <a:endParaRPr lang="en-US" baseline="0" dirty="0" smtClean="0"/>
          </a:p>
          <a:p>
            <a:r>
              <a:rPr lang="en-US" dirty="0" smtClean="0"/>
              <a:t>Denise Erickson - GE Pathways Events</a:t>
            </a:r>
          </a:p>
          <a:p>
            <a:r>
              <a:rPr lang="en-US" dirty="0" smtClean="0"/>
              <a:t>Jessica </a:t>
            </a:r>
            <a:r>
              <a:rPr lang="en-US" dirty="0" err="1" smtClean="0"/>
              <a:t>Marhsall</a:t>
            </a:r>
            <a:endParaRPr lang="en-US" dirty="0" smtClean="0"/>
          </a:p>
          <a:p>
            <a:endParaRPr lang="en-US" dirty="0"/>
          </a:p>
        </p:txBody>
      </p:sp>
      <p:sp>
        <p:nvSpPr>
          <p:cNvPr id="4" name="Slide Number Placeholder 3"/>
          <p:cNvSpPr>
            <a:spLocks noGrp="1"/>
          </p:cNvSpPr>
          <p:nvPr>
            <p:ph type="sldNum" sz="quarter" idx="10"/>
          </p:nvPr>
        </p:nvSpPr>
        <p:spPr/>
        <p:txBody>
          <a:bodyPr/>
          <a:lstStyle/>
          <a:p>
            <a:fld id="{6AFB9D03-CDE2-4328-B8FD-96B8C9B4D524}" type="slidenum">
              <a:rPr lang="en-US" smtClean="0"/>
              <a:t>29</a:t>
            </a:fld>
            <a:endParaRPr lang="en-US"/>
          </a:p>
        </p:txBody>
      </p:sp>
    </p:spTree>
    <p:extLst>
      <p:ext uri="{BB962C8B-B14F-4D97-AF65-F5344CB8AC3E}">
        <p14:creationId xmlns:p14="http://schemas.microsoft.com/office/powerpoint/2010/main" val="156190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B9D03-CDE2-4328-B8FD-96B8C9B4D524}" type="slidenum">
              <a:rPr lang="en-US" smtClean="0"/>
              <a:t>3</a:t>
            </a:fld>
            <a:endParaRPr lang="en-US"/>
          </a:p>
        </p:txBody>
      </p:sp>
    </p:spTree>
    <p:extLst>
      <p:ext uri="{BB962C8B-B14F-4D97-AF65-F5344CB8AC3E}">
        <p14:creationId xmlns:p14="http://schemas.microsoft.com/office/powerpoint/2010/main" val="1428362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B9D03-CDE2-4328-B8FD-96B8C9B4D524}" type="slidenum">
              <a:rPr lang="en-US" smtClean="0"/>
              <a:t>30</a:t>
            </a:fld>
            <a:endParaRPr lang="en-US"/>
          </a:p>
        </p:txBody>
      </p:sp>
    </p:spTree>
    <p:extLst>
      <p:ext uri="{BB962C8B-B14F-4D97-AF65-F5344CB8AC3E}">
        <p14:creationId xmlns:p14="http://schemas.microsoft.com/office/powerpoint/2010/main" val="2069082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B9D03-CDE2-4328-B8FD-96B8C9B4D524}" type="slidenum">
              <a:rPr lang="en-US" smtClean="0"/>
              <a:t>31</a:t>
            </a:fld>
            <a:endParaRPr lang="en-US"/>
          </a:p>
        </p:txBody>
      </p:sp>
    </p:spTree>
    <p:extLst>
      <p:ext uri="{BB962C8B-B14F-4D97-AF65-F5344CB8AC3E}">
        <p14:creationId xmlns:p14="http://schemas.microsoft.com/office/powerpoint/2010/main" val="3314984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B9D03-CDE2-4328-B8FD-96B8C9B4D524}" type="slidenum">
              <a:rPr lang="en-US" smtClean="0"/>
              <a:t>33</a:t>
            </a:fld>
            <a:endParaRPr lang="en-US"/>
          </a:p>
        </p:txBody>
      </p:sp>
    </p:spTree>
    <p:extLst>
      <p:ext uri="{BB962C8B-B14F-4D97-AF65-F5344CB8AC3E}">
        <p14:creationId xmlns:p14="http://schemas.microsoft.com/office/powerpoint/2010/main" val="3070579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B9D03-CDE2-4328-B8FD-96B8C9B4D524}" type="slidenum">
              <a:rPr lang="en-US" smtClean="0"/>
              <a:t>34</a:t>
            </a:fld>
            <a:endParaRPr lang="en-US"/>
          </a:p>
        </p:txBody>
      </p:sp>
    </p:spTree>
    <p:extLst>
      <p:ext uri="{BB962C8B-B14F-4D97-AF65-F5344CB8AC3E}">
        <p14:creationId xmlns:p14="http://schemas.microsoft.com/office/powerpoint/2010/main" val="3970594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B9D03-CDE2-4328-B8FD-96B8C9B4D524}" type="slidenum">
              <a:rPr lang="en-US" smtClean="0"/>
              <a:t>35</a:t>
            </a:fld>
            <a:endParaRPr lang="en-US"/>
          </a:p>
        </p:txBody>
      </p:sp>
    </p:spTree>
    <p:extLst>
      <p:ext uri="{BB962C8B-B14F-4D97-AF65-F5344CB8AC3E}">
        <p14:creationId xmlns:p14="http://schemas.microsoft.com/office/powerpoint/2010/main" val="4227080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B9D03-CDE2-4328-B8FD-96B8C9B4D524}" type="slidenum">
              <a:rPr lang="en-US" smtClean="0"/>
              <a:t>36</a:t>
            </a:fld>
            <a:endParaRPr lang="en-US"/>
          </a:p>
        </p:txBody>
      </p:sp>
    </p:spTree>
    <p:extLst>
      <p:ext uri="{BB962C8B-B14F-4D97-AF65-F5344CB8AC3E}">
        <p14:creationId xmlns:p14="http://schemas.microsoft.com/office/powerpoint/2010/main" val="2763694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B9D03-CDE2-4328-B8FD-96B8C9B4D524}" type="slidenum">
              <a:rPr lang="en-US" smtClean="0"/>
              <a:t>37</a:t>
            </a:fld>
            <a:endParaRPr lang="en-US"/>
          </a:p>
        </p:txBody>
      </p:sp>
    </p:spTree>
    <p:extLst>
      <p:ext uri="{BB962C8B-B14F-4D97-AF65-F5344CB8AC3E}">
        <p14:creationId xmlns:p14="http://schemas.microsoft.com/office/powerpoint/2010/main" val="35060531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B9D03-CDE2-4328-B8FD-96B8C9B4D524}" type="slidenum">
              <a:rPr lang="en-US" smtClean="0"/>
              <a:t>38</a:t>
            </a:fld>
            <a:endParaRPr lang="en-US"/>
          </a:p>
        </p:txBody>
      </p:sp>
    </p:spTree>
    <p:extLst>
      <p:ext uri="{BB962C8B-B14F-4D97-AF65-F5344CB8AC3E}">
        <p14:creationId xmlns:p14="http://schemas.microsoft.com/office/powerpoint/2010/main" val="42627211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B9D03-CDE2-4328-B8FD-96B8C9B4D524}" type="slidenum">
              <a:rPr lang="en-US" smtClean="0"/>
              <a:t>39</a:t>
            </a:fld>
            <a:endParaRPr lang="en-US"/>
          </a:p>
        </p:txBody>
      </p:sp>
    </p:spTree>
    <p:extLst>
      <p:ext uri="{BB962C8B-B14F-4D97-AF65-F5344CB8AC3E}">
        <p14:creationId xmlns:p14="http://schemas.microsoft.com/office/powerpoint/2010/main" val="292443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B9D03-CDE2-4328-B8FD-96B8C9B4D524}" type="slidenum">
              <a:rPr lang="en-US" smtClean="0"/>
              <a:t>40</a:t>
            </a:fld>
            <a:endParaRPr lang="en-US"/>
          </a:p>
        </p:txBody>
      </p:sp>
    </p:spTree>
    <p:extLst>
      <p:ext uri="{BB962C8B-B14F-4D97-AF65-F5344CB8AC3E}">
        <p14:creationId xmlns:p14="http://schemas.microsoft.com/office/powerpoint/2010/main" val="3214474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Introduce Jeanne Stalker (give her 1-3 minutes)</a:t>
            </a:r>
          </a:p>
          <a:p>
            <a:endParaRPr lang="en-US" dirty="0"/>
          </a:p>
        </p:txBody>
      </p:sp>
      <p:sp>
        <p:nvSpPr>
          <p:cNvPr id="4" name="Slide Number Placeholder 3"/>
          <p:cNvSpPr>
            <a:spLocks noGrp="1"/>
          </p:cNvSpPr>
          <p:nvPr>
            <p:ph type="sldNum" sz="quarter" idx="10"/>
          </p:nvPr>
        </p:nvSpPr>
        <p:spPr/>
        <p:txBody>
          <a:bodyPr/>
          <a:lstStyle/>
          <a:p>
            <a:fld id="{6AFB9D03-CDE2-4328-B8FD-96B8C9B4D524}" type="slidenum">
              <a:rPr lang="en-US" smtClean="0"/>
              <a:t>4</a:t>
            </a:fld>
            <a:endParaRPr lang="en-US"/>
          </a:p>
        </p:txBody>
      </p:sp>
    </p:spTree>
    <p:extLst>
      <p:ext uri="{BB962C8B-B14F-4D97-AF65-F5344CB8AC3E}">
        <p14:creationId xmlns:p14="http://schemas.microsoft.com/office/powerpoint/2010/main" val="2659737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B9D03-CDE2-4328-B8FD-96B8C9B4D524}" type="slidenum">
              <a:rPr lang="en-US" smtClean="0"/>
              <a:t>41</a:t>
            </a:fld>
            <a:endParaRPr lang="en-US"/>
          </a:p>
        </p:txBody>
      </p:sp>
    </p:spTree>
    <p:extLst>
      <p:ext uri="{BB962C8B-B14F-4D97-AF65-F5344CB8AC3E}">
        <p14:creationId xmlns:p14="http://schemas.microsoft.com/office/powerpoint/2010/main" val="30807356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B9D03-CDE2-4328-B8FD-96B8C9B4D524}" type="slidenum">
              <a:rPr lang="en-US" smtClean="0"/>
              <a:t>42</a:t>
            </a:fld>
            <a:endParaRPr lang="en-US"/>
          </a:p>
        </p:txBody>
      </p:sp>
    </p:spTree>
    <p:extLst>
      <p:ext uri="{BB962C8B-B14F-4D97-AF65-F5344CB8AC3E}">
        <p14:creationId xmlns:p14="http://schemas.microsoft.com/office/powerpoint/2010/main" val="4100099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discuss Adam Windham’s departure and process for identifying a new Dean</a:t>
            </a:r>
            <a:endParaRPr lang="en-US" dirty="0"/>
          </a:p>
        </p:txBody>
      </p:sp>
      <p:sp>
        <p:nvSpPr>
          <p:cNvPr id="4" name="Slide Number Placeholder 3"/>
          <p:cNvSpPr>
            <a:spLocks noGrp="1"/>
          </p:cNvSpPr>
          <p:nvPr>
            <p:ph type="sldNum" sz="quarter" idx="10"/>
          </p:nvPr>
        </p:nvSpPr>
        <p:spPr/>
        <p:txBody>
          <a:bodyPr/>
          <a:lstStyle/>
          <a:p>
            <a:fld id="{6AFB9D03-CDE2-4328-B8FD-96B8C9B4D524}" type="slidenum">
              <a:rPr lang="en-US" smtClean="0"/>
              <a:t>5</a:t>
            </a:fld>
            <a:endParaRPr lang="en-US"/>
          </a:p>
        </p:txBody>
      </p:sp>
    </p:spTree>
    <p:extLst>
      <p:ext uri="{BB962C8B-B14F-4D97-AF65-F5344CB8AC3E}">
        <p14:creationId xmlns:p14="http://schemas.microsoft.com/office/powerpoint/2010/main" val="151547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ESL DEPT AWARD: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Received Redwood City </a:t>
            </a:r>
            <a:r>
              <a:rPr lang="en-US" sz="1200" kern="1200" dirty="0" err="1" smtClean="0">
                <a:solidFill>
                  <a:schemeClr val="tx1"/>
                </a:solidFill>
                <a:effectLst/>
                <a:latin typeface="+mn-lt"/>
                <a:ea typeface="+mn-ea"/>
                <a:cs typeface="+mn-cs"/>
              </a:rPr>
              <a:t>Together’s</a:t>
            </a:r>
            <a:r>
              <a:rPr lang="en-US" sz="1200" kern="1200" dirty="0" smtClean="0">
                <a:solidFill>
                  <a:schemeClr val="tx1"/>
                </a:solidFill>
                <a:effectLst/>
                <a:latin typeface="+mn-lt"/>
                <a:ea typeface="+mn-ea"/>
                <a:cs typeface="+mn-cs"/>
              </a:rPr>
              <a:t> Welcoming Stars Award. The award is designated to those who lift up programs in Redwood City and North Fair Oaks and are committed to and excelling at creating a welcoming environment for all in our community, especially immigrants. By providing ESL learning on campus and at various school sites in Redwood City and North Fair Oaks, the ESL Department prepares immigrants in the community to achieve their academic, vocational, and personal goals. </a:t>
            </a:r>
          </a:p>
          <a:p>
            <a:pPr lvl="0"/>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ADOLFO LEIVA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SparkPoint</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Recognized with the 2019 </a:t>
            </a:r>
            <a:r>
              <a:rPr lang="en-US" sz="1200" kern="1200" dirty="0" err="1" smtClean="0">
                <a:solidFill>
                  <a:schemeClr val="tx1"/>
                </a:solidFill>
                <a:effectLst/>
                <a:latin typeface="+mn-lt"/>
                <a:ea typeface="+mn-ea"/>
                <a:cs typeface="+mn-cs"/>
              </a:rPr>
              <a:t>McCown-Takalo</a:t>
            </a:r>
            <a:r>
              <a:rPr lang="en-US" sz="1200" kern="1200" dirty="0" smtClean="0">
                <a:solidFill>
                  <a:schemeClr val="tx1"/>
                </a:solidFill>
                <a:effectLst/>
                <a:latin typeface="+mn-lt"/>
                <a:ea typeface="+mn-ea"/>
                <a:cs typeface="+mn-cs"/>
              </a:rPr>
              <a:t> Hunger Hero Award at the Second Harvest Food Bank of Santa Clara and San Mateo Counties Harvest of Knowledge Conference.   This award recognizes leaders who possess honesty, compassion and integrity.  It also celebrates a community champion who serves as a spokesperson for the underserved, creative problem solver and always puts the needs of the clients first.  Adolfo is the driving force behind the launch of </a:t>
            </a:r>
            <a:r>
              <a:rPr lang="en-US" sz="1200" kern="1200" dirty="0" err="1" smtClean="0">
                <a:solidFill>
                  <a:schemeClr val="tx1"/>
                </a:solidFill>
                <a:effectLst/>
                <a:latin typeface="+mn-lt"/>
                <a:ea typeface="+mn-ea"/>
                <a:cs typeface="+mn-cs"/>
              </a:rPr>
              <a:t>Cañada’s</a:t>
            </a:r>
            <a:r>
              <a:rPr lang="en-US" sz="1200" kern="1200" dirty="0" smtClean="0">
                <a:solidFill>
                  <a:schemeClr val="tx1"/>
                </a:solidFill>
                <a:effectLst/>
                <a:latin typeface="+mn-lt"/>
                <a:ea typeface="+mn-ea"/>
                <a:cs typeface="+mn-cs"/>
              </a:rPr>
              <a:t> new Community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FACULTY LEARNING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RAY LAPUZ, SUMATHI SHANKAR, DAVID MONARRES, </a:t>
            </a:r>
            <a:r>
              <a:rPr lang="en-US" dirty="0" smtClean="0"/>
              <a:t>and </a:t>
            </a:r>
            <a:r>
              <a:rPr lang="en-US" b="1" dirty="0" smtClean="0"/>
              <a:t>MICHAEL HOFFMAN</a:t>
            </a:r>
            <a:r>
              <a:rPr lang="en-US" dirty="0" smtClean="0"/>
              <a:t>, Math along with </a:t>
            </a:r>
            <a:r>
              <a:rPr lang="en-US" b="1" dirty="0" smtClean="0"/>
              <a:t>DOUG HIRZEL, DANI BEHONICK,</a:t>
            </a:r>
            <a:r>
              <a:rPr lang="en-US" dirty="0" smtClean="0"/>
              <a:t> Biology led the 2018-19 </a:t>
            </a:r>
            <a:r>
              <a:rPr lang="en-US" b="1" dirty="0" smtClean="0"/>
              <a:t>Faculty Learning Program – </a:t>
            </a:r>
            <a:r>
              <a:rPr lang="en-US" dirty="0" smtClean="0"/>
              <a:t>allowing 12 of their STEM and non-STEM </a:t>
            </a:r>
            <a:r>
              <a:rPr lang="en-US" dirty="0" err="1" smtClean="0"/>
              <a:t>colleages</a:t>
            </a:r>
            <a:r>
              <a:rPr lang="en-US" dirty="0" smtClean="0"/>
              <a:t> to complete the program.</a:t>
            </a: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Those who completed:</a:t>
            </a:r>
          </a:p>
          <a:p>
            <a:r>
              <a:rPr lang="en-US" sz="1200" kern="1200" dirty="0" smtClean="0">
                <a:solidFill>
                  <a:schemeClr val="tx1"/>
                </a:solidFill>
                <a:effectLst/>
                <a:latin typeface="+mn-lt"/>
                <a:ea typeface="+mn-ea"/>
                <a:cs typeface="+mn-cs"/>
              </a:rPr>
              <a:t>Science &amp; Technology Faculty: </a:t>
            </a:r>
          </a:p>
          <a:p>
            <a:r>
              <a:rPr lang="en-US" sz="1200" kern="1200" dirty="0" smtClean="0">
                <a:solidFill>
                  <a:schemeClr val="tx1"/>
                </a:solidFill>
                <a:effectLst/>
                <a:latin typeface="+mn-lt"/>
                <a:ea typeface="+mn-ea"/>
                <a:cs typeface="+mn-cs"/>
              </a:rPr>
              <a:t>NICK DEMELLO and GUIBO ZHU, Chemistry</a:t>
            </a:r>
          </a:p>
          <a:p>
            <a:r>
              <a:rPr lang="en-US" sz="1200" kern="1200" dirty="0" smtClean="0">
                <a:solidFill>
                  <a:schemeClr val="tx1"/>
                </a:solidFill>
                <a:effectLst/>
                <a:latin typeface="+mn-lt"/>
                <a:ea typeface="+mn-ea"/>
                <a:cs typeface="+mn-cs"/>
              </a:rPr>
              <a:t>VERA KLIMKOVSKY and HONGYAN MENG, Math</a:t>
            </a:r>
          </a:p>
          <a:p>
            <a:r>
              <a:rPr lang="en-US" sz="1200" kern="1200" dirty="0" smtClean="0">
                <a:solidFill>
                  <a:schemeClr val="tx1"/>
                </a:solidFill>
                <a:effectLst/>
                <a:latin typeface="+mn-lt"/>
                <a:ea typeface="+mn-ea"/>
                <a:cs typeface="+mn-cs"/>
              </a:rPr>
              <a:t>JAMES HOFFMAN, Computer Science</a:t>
            </a:r>
          </a:p>
          <a:p>
            <a:r>
              <a:rPr lang="en-US" sz="1200" kern="1200" dirty="0" smtClean="0">
                <a:solidFill>
                  <a:schemeClr val="tx1"/>
                </a:solidFill>
                <a:effectLst/>
                <a:latin typeface="+mn-lt"/>
                <a:ea typeface="+mn-ea"/>
                <a:cs typeface="+mn-cs"/>
              </a:rPr>
              <a:t>CHERYL CATHEY, Engineering</a:t>
            </a:r>
          </a:p>
          <a:p>
            <a:r>
              <a:rPr lang="en-US" sz="1200" kern="1200" dirty="0" smtClean="0">
                <a:solidFill>
                  <a:schemeClr val="tx1"/>
                </a:solidFill>
                <a:effectLst/>
                <a:latin typeface="+mn-lt"/>
                <a:ea typeface="+mn-ea"/>
                <a:cs typeface="+mn-cs"/>
              </a:rPr>
              <a:t>SUSAN WHITE, Biology</a:t>
            </a:r>
          </a:p>
          <a:p>
            <a:r>
              <a:rPr lang="en-US" sz="1200" kern="1200" dirty="0" smtClean="0">
                <a:solidFill>
                  <a:schemeClr val="tx1"/>
                </a:solidFill>
                <a:effectLst/>
                <a:latin typeface="+mn-lt"/>
                <a:ea typeface="+mn-ea"/>
                <a:cs typeface="+mn-cs"/>
              </a:rPr>
              <a:t>JEANNE DIGEL, Astronomy</a:t>
            </a:r>
          </a:p>
          <a:p>
            <a:r>
              <a:rPr lang="en-US" sz="1200" kern="1200" dirty="0" smtClean="0">
                <a:solidFill>
                  <a:schemeClr val="tx1"/>
                </a:solidFill>
                <a:effectLst/>
                <a:latin typeface="+mn-lt"/>
                <a:ea typeface="+mn-ea"/>
                <a:cs typeface="+mn-cs"/>
              </a:rPr>
              <a:t>MICHELLE BEATTY, Math, now at CSM</a:t>
            </a:r>
          </a:p>
          <a:p>
            <a:r>
              <a:rPr lang="en-US" sz="1200" kern="1200" dirty="0" smtClean="0">
                <a:solidFill>
                  <a:schemeClr val="tx1"/>
                </a:solidFill>
                <a:effectLst/>
                <a:latin typeface="+mn-lt"/>
                <a:ea typeface="+mn-ea"/>
                <a:cs typeface="+mn-cs"/>
              </a:rPr>
              <a:t>Humanities &amp; Social Sciences faculty: </a:t>
            </a:r>
          </a:p>
          <a:p>
            <a:r>
              <a:rPr lang="en-US" sz="1200" kern="1200" dirty="0" smtClean="0">
                <a:solidFill>
                  <a:schemeClr val="tx1"/>
                </a:solidFill>
                <a:effectLst/>
                <a:latin typeface="+mn-lt"/>
                <a:ea typeface="+mn-ea"/>
                <a:cs typeface="+mn-cs"/>
              </a:rPr>
              <a:t>DAVID ECK, Philosophy and LEZLEE WARE, Political Science: </a:t>
            </a:r>
          </a:p>
          <a:p>
            <a:r>
              <a:rPr lang="en-US" sz="1200" kern="1200" dirty="0" smtClean="0">
                <a:solidFill>
                  <a:schemeClr val="tx1"/>
                </a:solidFill>
                <a:effectLst/>
                <a:latin typeface="+mn-lt"/>
                <a:ea typeface="+mn-ea"/>
                <a:cs typeface="+mn-cs"/>
              </a:rPr>
              <a:t>Business, Design, and Workforce Development faculty:</a:t>
            </a:r>
          </a:p>
          <a:p>
            <a:r>
              <a:rPr lang="en-US" sz="1200" kern="1200" dirty="0" smtClean="0">
                <a:solidFill>
                  <a:schemeClr val="tx1"/>
                </a:solidFill>
                <a:effectLst/>
                <a:latin typeface="+mn-lt"/>
                <a:ea typeface="+mn-ea"/>
                <a:cs typeface="+mn-cs"/>
              </a:rPr>
              <a:t>CANDICE NANCE, Business</a:t>
            </a:r>
          </a:p>
          <a:p>
            <a:pPr lvl="0"/>
            <a:r>
              <a:rPr lang="en-US" sz="1200" kern="1200" dirty="0" smtClean="0">
                <a:solidFill>
                  <a:schemeClr val="tx1"/>
                </a:solidFill>
                <a:effectLst/>
                <a:latin typeface="+mn-lt"/>
                <a:ea typeface="+mn-ea"/>
                <a:cs typeface="+mn-cs"/>
              </a:rPr>
              <a:t>Completed the first college-wide Faculty Learning Program (FLP) comprised of training on learning theory and research-based effective practices for STEM classes. This was followed in training in a classroom observation protocol and three peer-led observations and reflections.  </a:t>
            </a:r>
          </a:p>
          <a:p>
            <a:pPr lvl="0"/>
            <a:r>
              <a:rPr lang="en-US" sz="1200" kern="1200" dirty="0" smtClean="0">
                <a:solidFill>
                  <a:schemeClr val="tx1"/>
                </a:solidFill>
                <a:effectLst/>
                <a:latin typeface="+mn-lt"/>
                <a:ea typeface="+mn-ea"/>
                <a:cs typeface="+mn-cs"/>
              </a:rPr>
              <a:t>This intensive program encouraged these professors to deepen their knowledge of how people learn, reflect on their own teaching practices, provide thoughtful feedback to their peers, and strategically change how they teach. Completing the Faculty Learning Program confirms dedication to advancing the way faculty engage students in STEM courses in order to promote student learning and success. </a:t>
            </a:r>
          </a:p>
          <a:p>
            <a:pPr lvl="0"/>
            <a:r>
              <a:rPr lang="en-US" sz="1200" kern="1200" dirty="0" smtClean="0">
                <a:solidFill>
                  <a:schemeClr val="tx1"/>
                </a:solidFill>
                <a:effectLst/>
                <a:latin typeface="+mn-lt"/>
                <a:ea typeface="+mn-ea"/>
                <a:cs typeface="+mn-cs"/>
              </a:rPr>
              <a:t>These professors are now considered Faculty Fellows for the program and they are qualified to facilitate the program for other faculty.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sz="1200" b="1" kern="1200" dirty="0" smtClean="0">
                <a:solidFill>
                  <a:schemeClr val="tx1"/>
                </a:solidFill>
                <a:effectLst/>
                <a:latin typeface="+mn-lt"/>
                <a:ea typeface="+mn-ea"/>
                <a:cs typeface="+mn-cs"/>
              </a:rPr>
              <a:t>HYLA LACEFIELD</a:t>
            </a:r>
            <a:r>
              <a:rPr lang="en-US" sz="1200" kern="1200" dirty="0" smtClean="0">
                <a:solidFill>
                  <a:schemeClr val="tx1"/>
                </a:solidFill>
                <a:effectLst/>
                <a:latin typeface="+mn-lt"/>
                <a:ea typeface="+mn-ea"/>
                <a:cs typeface="+mn-cs"/>
              </a:rPr>
              <a:t>, Digital Arts &amp; Animation faculty, Business, Design, and Workforce Development</a:t>
            </a:r>
          </a:p>
          <a:p>
            <a:pPr lvl="0"/>
            <a:r>
              <a:rPr lang="en-US" sz="1200" kern="1200" dirty="0" smtClean="0">
                <a:solidFill>
                  <a:schemeClr val="tx1"/>
                </a:solidFill>
                <a:effectLst/>
                <a:latin typeface="+mn-lt"/>
                <a:ea typeface="+mn-ea"/>
                <a:cs typeface="+mn-cs"/>
              </a:rPr>
              <a:t>Named among the District honorees in recognition of Women’s History Month. The Board of Trustees honored individuals for their commitment to students and were celebrated for their many personal and professional achievements and contributions: </a:t>
            </a:r>
          </a:p>
          <a:p>
            <a:pPr lvl="0"/>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NICK DEMELLO</a:t>
            </a:r>
            <a:r>
              <a:rPr lang="en-US" sz="1200" kern="1200" dirty="0" smtClean="0">
                <a:solidFill>
                  <a:schemeClr val="tx1"/>
                </a:solidFill>
                <a:effectLst/>
                <a:latin typeface="+mn-lt"/>
                <a:ea typeface="+mn-ea"/>
                <a:cs typeface="+mn-cs"/>
              </a:rPr>
              <a:t>, Chemistry faculty, Science &amp; Technology Division</a:t>
            </a:r>
          </a:p>
          <a:p>
            <a:pPr lvl="0"/>
            <a:r>
              <a:rPr lang="en-US" sz="1200" kern="1200" dirty="0" smtClean="0">
                <a:solidFill>
                  <a:schemeClr val="tx1"/>
                </a:solidFill>
                <a:effectLst/>
                <a:latin typeface="+mn-lt"/>
                <a:ea typeface="+mn-ea"/>
                <a:cs typeface="+mn-cs"/>
              </a:rPr>
              <a:t>Recognized by the State Chancellor’s Office for his work submitted to reimagine online learning toward an all-online community college. Out of 180 proposals submitted, his was selected as one of three “Top Ideas!”  His proposal explored use of teaching teams. Large, online classes would be owned by teams of three instructors.  Each instructor would rotate through the roles of designer, instructor, and assessor.  By rotating roles each semester, teaching would remain fresh, allow faculty to explore greater variety of classes and provide integrated support for the more challenging ones.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PATIENCE AWARD:</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Thank the campus community for their patience and flexibility during the capital improvements/renovations. </a:t>
            </a:r>
          </a:p>
          <a:p>
            <a:endParaRPr lang="en-US" dirty="0"/>
          </a:p>
        </p:txBody>
      </p:sp>
      <p:sp>
        <p:nvSpPr>
          <p:cNvPr id="4" name="Slide Number Placeholder 3"/>
          <p:cNvSpPr>
            <a:spLocks noGrp="1"/>
          </p:cNvSpPr>
          <p:nvPr>
            <p:ph type="sldNum" sz="quarter" idx="10"/>
          </p:nvPr>
        </p:nvSpPr>
        <p:spPr/>
        <p:txBody>
          <a:bodyPr/>
          <a:lstStyle/>
          <a:p>
            <a:fld id="{6AFB9D03-CDE2-4328-B8FD-96B8C9B4D524}" type="slidenum">
              <a:rPr lang="en-US" smtClean="0"/>
              <a:t>6</a:t>
            </a:fld>
            <a:endParaRPr lang="en-US"/>
          </a:p>
        </p:txBody>
      </p:sp>
    </p:spTree>
    <p:extLst>
      <p:ext uri="{BB962C8B-B14F-4D97-AF65-F5344CB8AC3E}">
        <p14:creationId xmlns:p14="http://schemas.microsoft.com/office/powerpoint/2010/main" val="4066665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smtClean="0"/>
              <a:t>Accreditation Report (ISER) – ask</a:t>
            </a:r>
            <a:r>
              <a:rPr lang="en-US" baseline="0" dirty="0" smtClean="0"/>
              <a:t> the Standard Tri-Chairs and Steering Committee members to stand and be acknowledged.  Report was approved by the Board of Trustees on July 25 and is now in the hands of the ACCJC and the Visiting Team in preparation for their visit on September 30 – October 3</a:t>
            </a:r>
            <a:endParaRPr lang="en-US" dirty="0" smtClean="0"/>
          </a:p>
          <a:p>
            <a:pPr marL="628650" lvl="1" indent="-171450">
              <a:buFont typeface="Arial" panose="020B0604020202020204" pitchFamily="34" charset="0"/>
              <a:buChar char="•"/>
            </a:pPr>
            <a:r>
              <a:rPr lang="en-US" dirty="0" smtClean="0"/>
              <a:t>Shuttle</a:t>
            </a:r>
          </a:p>
          <a:p>
            <a:pPr marL="628650" lvl="1" indent="-171450">
              <a:buFont typeface="Arial" panose="020B0604020202020204" pitchFamily="34" charset="0"/>
              <a:buChar char="•"/>
            </a:pPr>
            <a:r>
              <a:rPr lang="en-US" dirty="0" smtClean="0"/>
              <a:t>2</a:t>
            </a:r>
            <a:r>
              <a:rPr lang="en-US" baseline="30000" dirty="0" smtClean="0"/>
              <a:t>nd</a:t>
            </a:r>
            <a:r>
              <a:rPr lang="en-US" dirty="0" smtClean="0"/>
              <a:t> year of Promise:</a:t>
            </a:r>
            <a:r>
              <a:rPr lang="en-US" baseline="0" dirty="0" smtClean="0"/>
              <a:t>  327 last year – 500 this coming year!</a:t>
            </a:r>
            <a:endParaRPr lang="en-US" dirty="0" smtClean="0"/>
          </a:p>
          <a:p>
            <a:pPr marL="628650" lvl="1" indent="-171450">
              <a:buFont typeface="Arial" panose="020B0604020202020204" pitchFamily="34" charset="0"/>
              <a:buChar char="•"/>
            </a:pPr>
            <a:r>
              <a:rPr lang="en-US" dirty="0" smtClean="0"/>
              <a:t>President’s luncheon raised $60K for student scholarships – we hope to raise</a:t>
            </a:r>
            <a:r>
              <a:rPr lang="en-US" baseline="0" dirty="0" smtClean="0"/>
              <a:t> even more this year on </a:t>
            </a:r>
            <a:r>
              <a:rPr lang="en-US" dirty="0" smtClean="0"/>
              <a:t>October 22nd</a:t>
            </a:r>
          </a:p>
          <a:p>
            <a:pPr marL="628650" lvl="1" indent="-171450">
              <a:buFont typeface="Arial" panose="020B0604020202020204" pitchFamily="34" charset="0"/>
              <a:buChar char="•"/>
            </a:pPr>
            <a:r>
              <a:rPr lang="en-US" dirty="0" smtClean="0"/>
              <a:t>2</a:t>
            </a:r>
            <a:r>
              <a:rPr lang="en-US" baseline="30000" dirty="0" smtClean="0"/>
              <a:t>nd</a:t>
            </a:r>
            <a:r>
              <a:rPr lang="en-US" dirty="0" smtClean="0"/>
              <a:t> annual Awareness Summit – on-going work with our community partners</a:t>
            </a:r>
            <a:r>
              <a:rPr lang="en-US" baseline="0" dirty="0" smtClean="0"/>
              <a:t> to ensure our students’ basic needs are met</a:t>
            </a:r>
          </a:p>
          <a:p>
            <a:pPr marL="628650" lvl="1" indent="-171450">
              <a:buFont typeface="Arial" panose="020B0604020202020204" pitchFamily="34" charset="0"/>
              <a:buChar char="•"/>
            </a:pPr>
            <a:r>
              <a:rPr lang="en-US" baseline="0" dirty="0" smtClean="0"/>
              <a:t>AB 705 – acknowledge all the great work done by English and math faculty – and counselors and assessment staff – to get ready for the successful implementation of AB 705 (see data slides on this below)</a:t>
            </a:r>
            <a:endParaRPr lang="en-US" dirty="0" smtClean="0"/>
          </a:p>
          <a:p>
            <a:endParaRPr lang="en-US" dirty="0"/>
          </a:p>
        </p:txBody>
      </p:sp>
      <p:sp>
        <p:nvSpPr>
          <p:cNvPr id="4" name="Slide Number Placeholder 3"/>
          <p:cNvSpPr>
            <a:spLocks noGrp="1"/>
          </p:cNvSpPr>
          <p:nvPr>
            <p:ph type="sldNum" sz="quarter" idx="10"/>
          </p:nvPr>
        </p:nvSpPr>
        <p:spPr/>
        <p:txBody>
          <a:bodyPr/>
          <a:lstStyle/>
          <a:p>
            <a:fld id="{6AFB9D03-CDE2-4328-B8FD-96B8C9B4D524}" type="slidenum">
              <a:rPr lang="en-US" smtClean="0"/>
              <a:t>7</a:t>
            </a:fld>
            <a:endParaRPr lang="en-US"/>
          </a:p>
        </p:txBody>
      </p:sp>
    </p:spTree>
    <p:extLst>
      <p:ext uri="{BB962C8B-B14F-4D97-AF65-F5344CB8AC3E}">
        <p14:creationId xmlns:p14="http://schemas.microsoft.com/office/powerpoint/2010/main" val="2551078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B9D03-CDE2-4328-B8FD-96B8C9B4D524}" type="slidenum">
              <a:rPr lang="en-US" smtClean="0"/>
              <a:t>8</a:t>
            </a:fld>
            <a:endParaRPr lang="en-US"/>
          </a:p>
        </p:txBody>
      </p:sp>
    </p:spTree>
    <p:extLst>
      <p:ext uri="{BB962C8B-B14F-4D97-AF65-F5344CB8AC3E}">
        <p14:creationId xmlns:p14="http://schemas.microsoft.com/office/powerpoint/2010/main" val="1015375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reflecting on our “why” – our “what” and “how” can become clearer</a:t>
            </a:r>
            <a:endParaRPr lang="en-US" dirty="0"/>
          </a:p>
        </p:txBody>
      </p:sp>
      <p:sp>
        <p:nvSpPr>
          <p:cNvPr id="4" name="Slide Number Placeholder 3"/>
          <p:cNvSpPr>
            <a:spLocks noGrp="1"/>
          </p:cNvSpPr>
          <p:nvPr>
            <p:ph type="sldNum" sz="quarter" idx="10"/>
          </p:nvPr>
        </p:nvSpPr>
        <p:spPr/>
        <p:txBody>
          <a:bodyPr/>
          <a:lstStyle/>
          <a:p>
            <a:fld id="{6AFB9D03-CDE2-4328-B8FD-96B8C9B4D524}" type="slidenum">
              <a:rPr lang="en-US" smtClean="0"/>
              <a:t>9</a:t>
            </a:fld>
            <a:endParaRPr lang="en-US"/>
          </a:p>
        </p:txBody>
      </p:sp>
    </p:spTree>
    <p:extLst>
      <p:ext uri="{BB962C8B-B14F-4D97-AF65-F5344CB8AC3E}">
        <p14:creationId xmlns:p14="http://schemas.microsoft.com/office/powerpoint/2010/main" val="1175887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2ACFF5-8F42-47E6-BDDD-3915F3D42425}"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9EA4C2E-C996-4D78-B361-F9BDDA3F7C74}" type="slidenum">
              <a:rPr lang="en-US" smtClean="0"/>
              <a:t>‹#›</a:t>
            </a:fld>
            <a:endParaRPr lang="en-US"/>
          </a:p>
        </p:txBody>
      </p:sp>
    </p:spTree>
    <p:extLst>
      <p:ext uri="{BB962C8B-B14F-4D97-AF65-F5344CB8AC3E}">
        <p14:creationId xmlns:p14="http://schemas.microsoft.com/office/powerpoint/2010/main" val="46530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2ACFF5-8F42-47E6-BDDD-3915F3D42425}"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9EA4C2E-C996-4D78-B361-F9BDDA3F7C74}" type="slidenum">
              <a:rPr lang="en-US" smtClean="0"/>
              <a:t>‹#›</a:t>
            </a:fld>
            <a:endParaRPr lang="en-US"/>
          </a:p>
        </p:txBody>
      </p:sp>
    </p:spTree>
    <p:extLst>
      <p:ext uri="{BB962C8B-B14F-4D97-AF65-F5344CB8AC3E}">
        <p14:creationId xmlns:p14="http://schemas.microsoft.com/office/powerpoint/2010/main" val="365772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2ACFF5-8F42-47E6-BDDD-3915F3D42425}"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9EA4C2E-C996-4D78-B361-F9BDDA3F7C7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48258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52ACFF5-8F42-47E6-BDDD-3915F3D42425}"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EA4C2E-C996-4D78-B361-F9BDDA3F7C74}" type="slidenum">
              <a:rPr lang="en-US" smtClean="0"/>
              <a:t>‹#›</a:t>
            </a:fld>
            <a:endParaRPr lang="en-US"/>
          </a:p>
        </p:txBody>
      </p:sp>
    </p:spTree>
    <p:extLst>
      <p:ext uri="{BB962C8B-B14F-4D97-AF65-F5344CB8AC3E}">
        <p14:creationId xmlns:p14="http://schemas.microsoft.com/office/powerpoint/2010/main" val="1627417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52ACFF5-8F42-47E6-BDDD-3915F3D42425}"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EA4C2E-C996-4D78-B361-F9BDDA3F7C7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30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52ACFF5-8F42-47E6-BDDD-3915F3D42425}"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EA4C2E-C996-4D78-B361-F9BDDA3F7C74}" type="slidenum">
              <a:rPr lang="en-US" smtClean="0"/>
              <a:t>‹#›</a:t>
            </a:fld>
            <a:endParaRPr lang="en-US"/>
          </a:p>
        </p:txBody>
      </p:sp>
    </p:spTree>
    <p:extLst>
      <p:ext uri="{BB962C8B-B14F-4D97-AF65-F5344CB8AC3E}">
        <p14:creationId xmlns:p14="http://schemas.microsoft.com/office/powerpoint/2010/main" val="1532954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2ACFF5-8F42-47E6-BDDD-3915F3D42425}"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EA4C2E-C996-4D78-B361-F9BDDA3F7C74}" type="slidenum">
              <a:rPr lang="en-US" smtClean="0"/>
              <a:t>‹#›</a:t>
            </a:fld>
            <a:endParaRPr lang="en-US"/>
          </a:p>
        </p:txBody>
      </p:sp>
    </p:spTree>
    <p:extLst>
      <p:ext uri="{BB962C8B-B14F-4D97-AF65-F5344CB8AC3E}">
        <p14:creationId xmlns:p14="http://schemas.microsoft.com/office/powerpoint/2010/main" val="3015562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2ACFF5-8F42-47E6-BDDD-3915F3D42425}"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EA4C2E-C996-4D78-B361-F9BDDA3F7C74}" type="slidenum">
              <a:rPr lang="en-US" smtClean="0"/>
              <a:t>‹#›</a:t>
            </a:fld>
            <a:endParaRPr lang="en-US"/>
          </a:p>
        </p:txBody>
      </p:sp>
    </p:spTree>
    <p:extLst>
      <p:ext uri="{BB962C8B-B14F-4D97-AF65-F5344CB8AC3E}">
        <p14:creationId xmlns:p14="http://schemas.microsoft.com/office/powerpoint/2010/main" val="185455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52ACFF5-8F42-47E6-BDDD-3915F3D42425}"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EA4C2E-C996-4D78-B361-F9BDDA3F7C74}" type="slidenum">
              <a:rPr lang="en-US" smtClean="0"/>
              <a:t>‹#›</a:t>
            </a:fld>
            <a:endParaRPr lang="en-US"/>
          </a:p>
        </p:txBody>
      </p:sp>
    </p:spTree>
    <p:extLst>
      <p:ext uri="{BB962C8B-B14F-4D97-AF65-F5344CB8AC3E}">
        <p14:creationId xmlns:p14="http://schemas.microsoft.com/office/powerpoint/2010/main" val="55961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2ACFF5-8F42-47E6-BDDD-3915F3D42425}"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9EA4C2E-C996-4D78-B361-F9BDDA3F7C74}" type="slidenum">
              <a:rPr lang="en-US" smtClean="0"/>
              <a:t>‹#›</a:t>
            </a:fld>
            <a:endParaRPr lang="en-US"/>
          </a:p>
        </p:txBody>
      </p:sp>
    </p:spTree>
    <p:extLst>
      <p:ext uri="{BB962C8B-B14F-4D97-AF65-F5344CB8AC3E}">
        <p14:creationId xmlns:p14="http://schemas.microsoft.com/office/powerpoint/2010/main" val="2597024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2ACFF5-8F42-47E6-BDDD-3915F3D42425}"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9EA4C2E-C996-4D78-B361-F9BDDA3F7C74}" type="slidenum">
              <a:rPr lang="en-US" smtClean="0"/>
              <a:t>‹#›</a:t>
            </a:fld>
            <a:endParaRPr lang="en-US"/>
          </a:p>
        </p:txBody>
      </p:sp>
    </p:spTree>
    <p:extLst>
      <p:ext uri="{BB962C8B-B14F-4D97-AF65-F5344CB8AC3E}">
        <p14:creationId xmlns:p14="http://schemas.microsoft.com/office/powerpoint/2010/main" val="375831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2ACFF5-8F42-47E6-BDDD-3915F3D42425}" type="datetimeFigureOut">
              <a:rPr lang="en-US" smtClean="0"/>
              <a:t>8/13/2019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9EA4C2E-C996-4D78-B361-F9BDDA3F7C74}" type="slidenum">
              <a:rPr lang="en-US" smtClean="0"/>
              <a:t>‹#›</a:t>
            </a:fld>
            <a:endParaRPr lang="en-US"/>
          </a:p>
        </p:txBody>
      </p:sp>
    </p:spTree>
    <p:extLst>
      <p:ext uri="{BB962C8B-B14F-4D97-AF65-F5344CB8AC3E}">
        <p14:creationId xmlns:p14="http://schemas.microsoft.com/office/powerpoint/2010/main" val="386080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2ACFF5-8F42-47E6-BDDD-3915F3D42425}" type="datetimeFigureOut">
              <a:rPr lang="en-US" smtClean="0"/>
              <a:t>8/13/2019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9EA4C2E-C996-4D78-B361-F9BDDA3F7C74}" type="slidenum">
              <a:rPr lang="en-US" smtClean="0"/>
              <a:t>‹#›</a:t>
            </a:fld>
            <a:endParaRPr lang="en-US"/>
          </a:p>
        </p:txBody>
      </p:sp>
    </p:spTree>
    <p:extLst>
      <p:ext uri="{BB962C8B-B14F-4D97-AF65-F5344CB8AC3E}">
        <p14:creationId xmlns:p14="http://schemas.microsoft.com/office/powerpoint/2010/main" val="798619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ACFF5-8F42-47E6-BDDD-3915F3D42425}" type="datetimeFigureOut">
              <a:rPr lang="en-US" smtClean="0"/>
              <a:t>8/13/2019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9EA4C2E-C996-4D78-B361-F9BDDA3F7C74}" type="slidenum">
              <a:rPr lang="en-US" smtClean="0"/>
              <a:t>‹#›</a:t>
            </a:fld>
            <a:endParaRPr lang="en-US"/>
          </a:p>
        </p:txBody>
      </p:sp>
    </p:spTree>
    <p:extLst>
      <p:ext uri="{BB962C8B-B14F-4D97-AF65-F5344CB8AC3E}">
        <p14:creationId xmlns:p14="http://schemas.microsoft.com/office/powerpoint/2010/main" val="388914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2ACFF5-8F42-47E6-BDDD-3915F3D42425}"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9EA4C2E-C996-4D78-B361-F9BDDA3F7C74}" type="slidenum">
              <a:rPr lang="en-US" smtClean="0"/>
              <a:t>‹#›</a:t>
            </a:fld>
            <a:endParaRPr lang="en-US"/>
          </a:p>
        </p:txBody>
      </p:sp>
    </p:spTree>
    <p:extLst>
      <p:ext uri="{BB962C8B-B14F-4D97-AF65-F5344CB8AC3E}">
        <p14:creationId xmlns:p14="http://schemas.microsoft.com/office/powerpoint/2010/main" val="49741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2ACFF5-8F42-47E6-BDDD-3915F3D42425}"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EA4C2E-C996-4D78-B361-F9BDDA3F7C74}" type="slidenum">
              <a:rPr lang="en-US" smtClean="0"/>
              <a:t>‹#›</a:t>
            </a:fld>
            <a:endParaRPr lang="en-US"/>
          </a:p>
        </p:txBody>
      </p:sp>
    </p:spTree>
    <p:extLst>
      <p:ext uri="{BB962C8B-B14F-4D97-AF65-F5344CB8AC3E}">
        <p14:creationId xmlns:p14="http://schemas.microsoft.com/office/powerpoint/2010/main" val="119170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52ACFF5-8F42-47E6-BDDD-3915F3D42425}" type="datetimeFigureOut">
              <a:rPr lang="en-US" smtClean="0"/>
              <a:t>8/13/2019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9EA4C2E-C996-4D78-B361-F9BDDA3F7C74}" type="slidenum">
              <a:rPr lang="en-US" smtClean="0"/>
              <a:t>‹#›</a:t>
            </a:fld>
            <a:endParaRPr lang="en-US"/>
          </a:p>
        </p:txBody>
      </p:sp>
    </p:spTree>
    <p:extLst>
      <p:ext uri="{BB962C8B-B14F-4D97-AF65-F5344CB8AC3E}">
        <p14:creationId xmlns:p14="http://schemas.microsoft.com/office/powerpoint/2010/main" val="34295159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anadacollege.edu/shuttl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5.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image" Target="../media/image8.png"/><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36.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image" Target="../media/image8.png"/><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diagramData" Target="../diagrams/data12.xml"/><Relationship Id="rId3" Type="http://schemas.openxmlformats.org/officeDocument/2006/relationships/diagramData" Target="../diagrams/data9.xml"/><Relationship Id="rId21" Type="http://schemas.openxmlformats.org/officeDocument/2006/relationships/diagramColors" Target="../diagrams/colors12.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38.xml"/><Relationship Id="rId16" Type="http://schemas.openxmlformats.org/officeDocument/2006/relationships/diagramColors" Target="../diagrams/colors11.xml"/><Relationship Id="rId20" Type="http://schemas.openxmlformats.org/officeDocument/2006/relationships/diagramQuickStyle" Target="../diagrams/quickStyle12.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23" Type="http://schemas.openxmlformats.org/officeDocument/2006/relationships/image" Target="../media/image8.png"/><Relationship Id="rId10" Type="http://schemas.openxmlformats.org/officeDocument/2006/relationships/diagramQuickStyle" Target="../diagrams/quickStyle10.xml"/><Relationship Id="rId19" Type="http://schemas.openxmlformats.org/officeDocument/2006/relationships/diagramLayout" Target="../diagrams/layout12.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 Id="rId22" Type="http://schemas.microsoft.com/office/2007/relationships/diagramDrawing" Target="../diagrams/drawing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OPENING DAY</a:t>
            </a:r>
            <a:endParaRPr lang="en-US" dirty="0"/>
          </a:p>
        </p:txBody>
      </p:sp>
      <p:sp>
        <p:nvSpPr>
          <p:cNvPr id="3" name="Subtitle 2"/>
          <p:cNvSpPr>
            <a:spLocks noGrp="1"/>
          </p:cNvSpPr>
          <p:nvPr>
            <p:ph type="subTitle" idx="1"/>
          </p:nvPr>
        </p:nvSpPr>
        <p:spPr/>
        <p:txBody>
          <a:bodyPr/>
          <a:lstStyle/>
          <a:p>
            <a:r>
              <a:rPr lang="en-US" dirty="0" smtClean="0"/>
              <a:t>President’s Welcome</a:t>
            </a:r>
          </a:p>
          <a:p>
            <a:r>
              <a:rPr lang="en-US" dirty="0" smtClean="0"/>
              <a:t>August 13, 2019</a:t>
            </a:r>
            <a:endParaRPr lang="en-US" dirty="0"/>
          </a:p>
        </p:txBody>
      </p:sp>
      <p:pic>
        <p:nvPicPr>
          <p:cNvPr id="5" name="Picture 4"/>
          <p:cNvPicPr>
            <a:picLocks noChangeAspect="1"/>
          </p:cNvPicPr>
          <p:nvPr/>
        </p:nvPicPr>
        <p:blipFill>
          <a:blip r:embed="rId3"/>
          <a:stretch>
            <a:fillRect/>
          </a:stretch>
        </p:blipFill>
        <p:spPr>
          <a:xfrm>
            <a:off x="5251319" y="1580540"/>
            <a:ext cx="2143125" cy="2143125"/>
          </a:xfrm>
          <a:prstGeom prst="rect">
            <a:avLst/>
          </a:prstGeom>
        </p:spPr>
      </p:pic>
    </p:spTree>
    <p:extLst>
      <p:ext uri="{BB962C8B-B14F-4D97-AF65-F5344CB8AC3E}">
        <p14:creationId xmlns:p14="http://schemas.microsoft.com/office/powerpoint/2010/main" val="1519420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3344" y="778085"/>
            <a:ext cx="9541844" cy="4018536"/>
          </a:xfrm>
          <a:prstGeom prst="rect">
            <a:avLst/>
          </a:prstGeom>
        </p:spPr>
        <p:txBody>
          <a:bodyPr wrap="square">
            <a:spAutoFit/>
          </a:bodyPr>
          <a:lstStyle/>
          <a:p>
            <a:pPr>
              <a:lnSpc>
                <a:spcPct val="80000"/>
              </a:lnSpc>
              <a:spcBef>
                <a:spcPts val="1000"/>
              </a:spcBef>
            </a:pPr>
            <a:r>
              <a:rPr lang="en-US" sz="2600" b="1" dirty="0"/>
              <a:t>Mission</a:t>
            </a:r>
          </a:p>
          <a:p>
            <a:pPr>
              <a:spcBef>
                <a:spcPts val="1000"/>
              </a:spcBef>
            </a:pPr>
            <a:r>
              <a:rPr lang="en-US" sz="2600" dirty="0"/>
              <a:t>Cañada College provides our community with a learning-centered environment, ensuring that all students have equitable opportunities to achieve their transfer, career education, and lifelong learning educational goals. The College cultivates in its students the ability to think critically and creatively, communicate effectively, reason quantitatively, and understand and appreciate different points of view within a diverse community.</a:t>
            </a:r>
          </a:p>
          <a:p>
            <a:endParaRPr lang="en-US" dirty="0">
              <a:solidFill>
                <a:srgbClr val="333333"/>
              </a:solidFill>
              <a:latin typeface="Source Sans Pro"/>
            </a:endParaRPr>
          </a:p>
        </p:txBody>
      </p:sp>
    </p:spTree>
    <p:extLst>
      <p:ext uri="{BB962C8B-B14F-4D97-AF65-F5344CB8AC3E}">
        <p14:creationId xmlns:p14="http://schemas.microsoft.com/office/powerpoint/2010/main" val="1967437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College Metrics</a:t>
            </a:r>
            <a:endParaRPr lang="en-US" dirty="0"/>
          </a:p>
        </p:txBody>
      </p:sp>
    </p:spTree>
    <p:extLst>
      <p:ext uri="{BB962C8B-B14F-4D97-AF65-F5344CB8AC3E}">
        <p14:creationId xmlns:p14="http://schemas.microsoft.com/office/powerpoint/2010/main" val="3043379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924" y="624110"/>
            <a:ext cx="9599076" cy="1280890"/>
          </a:xfrm>
        </p:spPr>
        <p:txBody>
          <a:bodyPr>
            <a:normAutofit fontScale="90000"/>
          </a:bodyPr>
          <a:lstStyle/>
          <a:p>
            <a:r>
              <a:rPr lang="en-US" dirty="0" smtClean="0"/>
              <a:t>College Metrics:</a:t>
            </a:r>
            <a:br>
              <a:rPr lang="en-US" dirty="0" smtClean="0"/>
            </a:br>
            <a:r>
              <a:rPr lang="en-US" dirty="0" smtClean="0"/>
              <a:t>Transfer-level Placement of First-time Students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634115296"/>
              </p:ext>
            </p:extLst>
          </p:nvPr>
        </p:nvGraphicFramePr>
        <p:xfrm>
          <a:off x="2592923" y="1802673"/>
          <a:ext cx="9033019" cy="49246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9618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Metrics:</a:t>
            </a:r>
            <a:br>
              <a:rPr lang="en-US" dirty="0" smtClean="0"/>
            </a:br>
            <a:r>
              <a:rPr lang="en-US" dirty="0" smtClean="0"/>
              <a:t>Transfer-level course success rates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791757681"/>
              </p:ext>
            </p:extLst>
          </p:nvPr>
        </p:nvGraphicFramePr>
        <p:xfrm>
          <a:off x="2592923" y="2057399"/>
          <a:ext cx="8911687" cy="46699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8098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Metrics:  </a:t>
            </a:r>
            <a:br>
              <a:rPr lang="en-US" dirty="0" smtClean="0"/>
            </a:br>
            <a:r>
              <a:rPr lang="en-US" dirty="0" smtClean="0"/>
              <a:t>Overall Student Course Success Rates</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1800898957"/>
              </p:ext>
            </p:extLst>
          </p:nvPr>
        </p:nvGraphicFramePr>
        <p:xfrm>
          <a:off x="2592925" y="2057400"/>
          <a:ext cx="8911687" cy="45001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5039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Metrics:</a:t>
            </a:r>
            <a:br>
              <a:rPr lang="en-US" dirty="0" smtClean="0"/>
            </a:br>
            <a:r>
              <a:rPr lang="en-US" dirty="0" smtClean="0"/>
              <a:t>Degrees &amp; Certificates Awarded</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024041600"/>
              </p:ext>
            </p:extLst>
          </p:nvPr>
        </p:nvGraphicFramePr>
        <p:xfrm>
          <a:off x="2592925" y="2057399"/>
          <a:ext cx="8911687" cy="44740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083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metrics:</a:t>
            </a:r>
            <a:br>
              <a:rPr lang="en-US" dirty="0" smtClean="0"/>
            </a:br>
            <a:r>
              <a:rPr lang="en-US" dirty="0" smtClean="0"/>
              <a:t>Transfers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40691293"/>
              </p:ext>
            </p:extLst>
          </p:nvPr>
        </p:nvGraphicFramePr>
        <p:xfrm>
          <a:off x="2592925" y="2057400"/>
          <a:ext cx="8911687" cy="4526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6769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Metrics:</a:t>
            </a:r>
            <a:br>
              <a:rPr lang="en-US" dirty="0" smtClean="0"/>
            </a:br>
            <a:r>
              <a:rPr lang="en-US" dirty="0" smtClean="0"/>
              <a:t>Fall to Spring Persistence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2547931"/>
              </p:ext>
            </p:extLst>
          </p:nvPr>
        </p:nvGraphicFramePr>
        <p:xfrm>
          <a:off x="2592925" y="2133599"/>
          <a:ext cx="9333464" cy="45023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8727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Student Cohort Fall to Spring Persistence Rates, 2018-19</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611496143"/>
              </p:ext>
            </p:extLst>
          </p:nvPr>
        </p:nvGraphicFramePr>
        <p:xfrm>
          <a:off x="2717074" y="2312124"/>
          <a:ext cx="8686800" cy="4101343"/>
        </p:xfrm>
        <a:graphic>
          <a:graphicData uri="http://schemas.openxmlformats.org/drawingml/2006/table">
            <a:tbl>
              <a:tblPr firstRow="1">
                <a:tableStyleId>{5C22544A-7EE6-4342-B048-85BDC9FD1C3A}</a:tableStyleId>
              </a:tblPr>
              <a:tblGrid>
                <a:gridCol w="5695406">
                  <a:extLst>
                    <a:ext uri="{9D8B030D-6E8A-4147-A177-3AD203B41FA5}">
                      <a16:colId xmlns:a16="http://schemas.microsoft.com/office/drawing/2014/main" val="763727728"/>
                    </a:ext>
                  </a:extLst>
                </a:gridCol>
                <a:gridCol w="2991394">
                  <a:extLst>
                    <a:ext uri="{9D8B030D-6E8A-4147-A177-3AD203B41FA5}">
                      <a16:colId xmlns:a16="http://schemas.microsoft.com/office/drawing/2014/main" val="1750269819"/>
                    </a:ext>
                  </a:extLst>
                </a:gridCol>
              </a:tblGrid>
              <a:tr h="968623">
                <a:tc>
                  <a:txBody>
                    <a:bodyPr/>
                    <a:lstStyle/>
                    <a:p>
                      <a:pPr algn="ctr" fontAlgn="b"/>
                      <a:r>
                        <a:rPr lang="en-US" sz="2400" u="none" strike="noStrike" dirty="0">
                          <a:effectLst/>
                        </a:rPr>
                        <a:t>Student Sub-Population</a:t>
                      </a:r>
                      <a:endParaRPr lang="en-US" sz="2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2400" u="none" strike="noStrike" dirty="0">
                          <a:effectLst/>
                        </a:rPr>
                        <a:t>Persistence Rate</a:t>
                      </a:r>
                      <a:endParaRPr lang="en-US" sz="24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747775597"/>
                  </a:ext>
                </a:extLst>
              </a:tr>
              <a:tr h="522120">
                <a:tc>
                  <a:txBody>
                    <a:bodyPr/>
                    <a:lstStyle/>
                    <a:p>
                      <a:pPr algn="l" fontAlgn="b"/>
                      <a:r>
                        <a:rPr lang="en-US" sz="2400" u="none" strike="noStrike">
                          <a:effectLst/>
                        </a:rPr>
                        <a:t>College for Working Adults</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a:effectLst/>
                        </a:rPr>
                        <a:t>91%</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06391234"/>
                  </a:ext>
                </a:extLst>
              </a:tr>
              <a:tr h="522120">
                <a:tc>
                  <a:txBody>
                    <a:bodyPr/>
                    <a:lstStyle/>
                    <a:p>
                      <a:pPr algn="l" fontAlgn="b"/>
                      <a:r>
                        <a:rPr lang="en-US" sz="2400" u="none" strike="noStrike">
                          <a:effectLst/>
                        </a:rPr>
                        <a:t>STEM Center</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a:effectLst/>
                        </a:rPr>
                        <a:t>89%</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2283446"/>
                  </a:ext>
                </a:extLst>
              </a:tr>
              <a:tr h="522120">
                <a:tc>
                  <a:txBody>
                    <a:bodyPr/>
                    <a:lstStyle/>
                    <a:p>
                      <a:pPr algn="l" fontAlgn="b"/>
                      <a:r>
                        <a:rPr lang="en-US" sz="2400" u="none" strike="noStrike">
                          <a:effectLst/>
                        </a:rPr>
                        <a:t>Promise Scholars</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a:effectLst/>
                        </a:rPr>
                        <a:t>88%</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82471784"/>
                  </a:ext>
                </a:extLst>
              </a:tr>
              <a:tr h="522120">
                <a:tc>
                  <a:txBody>
                    <a:bodyPr/>
                    <a:lstStyle/>
                    <a:p>
                      <a:pPr algn="l" fontAlgn="b"/>
                      <a:r>
                        <a:rPr lang="en-US" sz="2400" u="none" strike="noStrike">
                          <a:effectLst/>
                        </a:rPr>
                        <a:t>First-time full-time students</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a:effectLst/>
                        </a:rPr>
                        <a:t>83%</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31152573"/>
                  </a:ext>
                </a:extLst>
              </a:tr>
              <a:tr h="522120">
                <a:tc>
                  <a:txBody>
                    <a:bodyPr/>
                    <a:lstStyle/>
                    <a:p>
                      <a:pPr algn="l" fontAlgn="b"/>
                      <a:r>
                        <a:rPr lang="en-US" sz="2400" u="none" strike="noStrike" dirty="0">
                          <a:effectLst/>
                        </a:rPr>
                        <a:t>Cañada "home" campus students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smtClean="0">
                          <a:effectLst/>
                        </a:rPr>
                        <a:t>63%</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74414712"/>
                  </a:ext>
                </a:extLst>
              </a:tr>
              <a:tr h="522120">
                <a:tc>
                  <a:txBody>
                    <a:bodyPr/>
                    <a:lstStyle/>
                    <a:p>
                      <a:pPr algn="l" fontAlgn="b"/>
                      <a:r>
                        <a:rPr lang="en-US" sz="2400" u="none" strike="noStrike" kern="1200" dirty="0" smtClean="0">
                          <a:solidFill>
                            <a:schemeClr val="dk1"/>
                          </a:solidFill>
                          <a:effectLst/>
                          <a:latin typeface="+mn-lt"/>
                          <a:ea typeface="+mn-ea"/>
                          <a:cs typeface="+mn-cs"/>
                        </a:rPr>
                        <a:t>All students enrolled at Cañada</a:t>
                      </a:r>
                      <a:endParaRPr lang="en-US" sz="2400" u="none" strike="noStrike" kern="1200" dirty="0">
                        <a:solidFill>
                          <a:schemeClr val="dk1"/>
                        </a:solidFill>
                        <a:effectLst/>
                        <a:latin typeface="+mn-lt"/>
                        <a:ea typeface="+mn-ea"/>
                        <a:cs typeface="+mn-cs"/>
                      </a:endParaRPr>
                    </a:p>
                  </a:txBody>
                  <a:tcPr marL="6350" marR="6350" marT="6350" marB="0" anchor="b"/>
                </a:tc>
                <a:tc>
                  <a:txBody>
                    <a:bodyPr/>
                    <a:lstStyle/>
                    <a:p>
                      <a:pPr algn="ctr" fontAlgn="b"/>
                      <a:r>
                        <a:rPr lang="en-US" sz="2400" u="none" strike="noStrike" kern="1200" dirty="0" smtClean="0">
                          <a:solidFill>
                            <a:schemeClr val="dk1"/>
                          </a:solidFill>
                          <a:effectLst/>
                          <a:latin typeface="+mn-lt"/>
                          <a:ea typeface="+mn-ea"/>
                          <a:cs typeface="+mn-cs"/>
                        </a:rPr>
                        <a:t>57%</a:t>
                      </a:r>
                      <a:endParaRPr lang="en-US" sz="2400" u="none" strike="noStrike" kern="1200" dirty="0">
                        <a:solidFill>
                          <a:schemeClr val="dk1"/>
                        </a:solidFill>
                        <a:effectLst/>
                        <a:latin typeface="+mn-lt"/>
                        <a:ea typeface="+mn-ea"/>
                        <a:cs typeface="+mn-cs"/>
                      </a:endParaRPr>
                    </a:p>
                  </a:txBody>
                  <a:tcPr marL="6350" marR="6350" marT="6350" marB="0" anchor="b"/>
                </a:tc>
                <a:extLst>
                  <a:ext uri="{0D108BD9-81ED-4DB2-BD59-A6C34878D82A}">
                    <a16:rowId xmlns:a16="http://schemas.microsoft.com/office/drawing/2014/main" val="2723065010"/>
                  </a:ext>
                </a:extLst>
              </a:tr>
            </a:tbl>
          </a:graphicData>
        </a:graphic>
      </p:graphicFrame>
    </p:spTree>
    <p:extLst>
      <p:ext uri="{BB962C8B-B14F-4D97-AF65-F5344CB8AC3E}">
        <p14:creationId xmlns:p14="http://schemas.microsoft.com/office/powerpoint/2010/main" val="1511606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Metrics:</a:t>
            </a:r>
            <a:br>
              <a:rPr lang="en-US" dirty="0" smtClean="0"/>
            </a:br>
            <a:r>
              <a:rPr lang="en-US" dirty="0" smtClean="0"/>
              <a:t>Enrollment</a:t>
            </a:r>
            <a:endParaRPr lang="en-US" dirty="0"/>
          </a:p>
        </p:txBody>
      </p:sp>
      <p:graphicFrame>
        <p:nvGraphicFramePr>
          <p:cNvPr id="4" name="Chart 3" descr="Cañada College Unique Headcount and FTES statistics for the years 1999 through 2019. There has been overall stasis in the numbers, with minor inflections."/>
          <p:cNvGraphicFramePr/>
          <p:nvPr>
            <p:extLst>
              <p:ext uri="{D42A27DB-BD31-4B8C-83A1-F6EECF244321}">
                <p14:modId xmlns:p14="http://schemas.microsoft.com/office/powerpoint/2010/main" val="574312882"/>
              </p:ext>
            </p:extLst>
          </p:nvPr>
        </p:nvGraphicFramePr>
        <p:xfrm>
          <a:off x="2452622" y="1905000"/>
          <a:ext cx="9192291" cy="4757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752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Diana Tedone-Goldstone</a:t>
            </a:r>
            <a:endParaRPr lang="en-US" dirty="0"/>
          </a:p>
        </p:txBody>
      </p:sp>
      <p:sp>
        <p:nvSpPr>
          <p:cNvPr id="3" name="Text Placeholder 2"/>
          <p:cNvSpPr>
            <a:spLocks noGrp="1"/>
          </p:cNvSpPr>
          <p:nvPr>
            <p:ph type="body" idx="1"/>
          </p:nvPr>
        </p:nvSpPr>
        <p:spPr/>
        <p:txBody>
          <a:bodyPr/>
          <a:lstStyle/>
          <a:p>
            <a:r>
              <a:rPr lang="en-US" dirty="0" smtClean="0"/>
              <a:t>Academic Senate President</a:t>
            </a:r>
            <a:endParaRPr lang="en-US" dirty="0"/>
          </a:p>
        </p:txBody>
      </p:sp>
    </p:spTree>
    <p:extLst>
      <p:ext uri="{BB962C8B-B14F-4D97-AF65-F5344CB8AC3E}">
        <p14:creationId xmlns:p14="http://schemas.microsoft.com/office/powerpoint/2010/main" val="657493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are disproportionately losing students who take more units (over the last 5 years)</a:t>
            </a:r>
            <a:endParaRPr lang="en-US" dirty="0"/>
          </a:p>
        </p:txBody>
      </p:sp>
      <p:cxnSp>
        <p:nvCxnSpPr>
          <p:cNvPr id="4" name="Elbow Connector 3"/>
          <p:cNvCxnSpPr/>
          <p:nvPr/>
        </p:nvCxnSpPr>
        <p:spPr>
          <a:xfrm rot="16200000" flipH="1">
            <a:off x="6120620" y="3242589"/>
            <a:ext cx="1952554" cy="1828800"/>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555454" y="2586594"/>
            <a:ext cx="5615640" cy="461665"/>
          </a:xfrm>
          <a:prstGeom prst="rect">
            <a:avLst/>
          </a:prstGeom>
          <a:noFill/>
        </p:spPr>
        <p:txBody>
          <a:bodyPr wrap="none" rtlCol="0">
            <a:spAutoFit/>
          </a:bodyPr>
          <a:lstStyle/>
          <a:p>
            <a:r>
              <a:rPr lang="en-US" sz="2400" dirty="0" smtClean="0"/>
              <a:t>Students taking at least 24 units/year</a:t>
            </a:r>
            <a:endParaRPr lang="en-US" sz="2400" dirty="0"/>
          </a:p>
        </p:txBody>
      </p:sp>
      <p:sp>
        <p:nvSpPr>
          <p:cNvPr id="7" name="TextBox 6"/>
          <p:cNvSpPr txBox="1"/>
          <p:nvPr/>
        </p:nvSpPr>
        <p:spPr>
          <a:xfrm>
            <a:off x="7580085" y="5398169"/>
            <a:ext cx="865943" cy="584775"/>
          </a:xfrm>
          <a:prstGeom prst="rect">
            <a:avLst/>
          </a:prstGeom>
          <a:noFill/>
        </p:spPr>
        <p:txBody>
          <a:bodyPr wrap="none" rtlCol="0">
            <a:spAutoFit/>
          </a:bodyPr>
          <a:lstStyle/>
          <a:p>
            <a:r>
              <a:rPr lang="en-US" sz="3200" dirty="0" smtClean="0"/>
              <a:t>-3%</a:t>
            </a:r>
            <a:endParaRPr lang="en-US" sz="3200" dirty="0"/>
          </a:p>
        </p:txBody>
      </p:sp>
    </p:spTree>
    <p:extLst>
      <p:ext uri="{BB962C8B-B14F-4D97-AF65-F5344CB8AC3E}">
        <p14:creationId xmlns:p14="http://schemas.microsoft.com/office/powerpoint/2010/main" val="1906368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431" y="582859"/>
            <a:ext cx="8911687" cy="1280890"/>
          </a:xfrm>
        </p:spPr>
        <p:txBody>
          <a:bodyPr/>
          <a:lstStyle/>
          <a:p>
            <a:r>
              <a:rPr lang="en-US" dirty="0" smtClean="0"/>
              <a:t>Priorities</a:t>
            </a:r>
            <a:endParaRPr lang="en-US" dirty="0"/>
          </a:p>
        </p:txBody>
      </p:sp>
      <p:sp>
        <p:nvSpPr>
          <p:cNvPr id="3" name="Content Placeholder 2"/>
          <p:cNvSpPr>
            <a:spLocks noGrp="1"/>
          </p:cNvSpPr>
          <p:nvPr>
            <p:ph idx="1"/>
          </p:nvPr>
        </p:nvSpPr>
        <p:spPr>
          <a:xfrm>
            <a:off x="2432431" y="1961720"/>
            <a:ext cx="9232674" cy="3777622"/>
          </a:xfrm>
        </p:spPr>
        <p:txBody>
          <a:bodyPr/>
          <a:lstStyle/>
          <a:p>
            <a:r>
              <a:rPr lang="en-US" dirty="0" smtClean="0"/>
              <a:t>Understand and address the reasons for our decline in FTES</a:t>
            </a:r>
          </a:p>
          <a:p>
            <a:r>
              <a:rPr lang="en-US" dirty="0" smtClean="0"/>
              <a:t>Dramatically increase our persistence rates</a:t>
            </a:r>
            <a:endParaRPr lang="en-US" dirty="0"/>
          </a:p>
        </p:txBody>
      </p:sp>
    </p:spTree>
    <p:extLst>
      <p:ext uri="{BB962C8B-B14F-4D97-AF65-F5344CB8AC3E}">
        <p14:creationId xmlns:p14="http://schemas.microsoft.com/office/powerpoint/2010/main" val="3432901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Retreat 2019</a:t>
            </a:r>
            <a:endParaRPr lang="en-US" dirty="0"/>
          </a:p>
        </p:txBody>
      </p:sp>
      <p:sp>
        <p:nvSpPr>
          <p:cNvPr id="3" name="Content Placeholder 2"/>
          <p:cNvSpPr>
            <a:spLocks noGrp="1"/>
          </p:cNvSpPr>
          <p:nvPr>
            <p:ph idx="1"/>
          </p:nvPr>
        </p:nvSpPr>
        <p:spPr/>
        <p:txBody>
          <a:bodyPr/>
          <a:lstStyle/>
          <a:p>
            <a:r>
              <a:rPr lang="en-US" dirty="0"/>
              <a:t>Theme of Retreat:  Work Smarter Not </a:t>
            </a:r>
            <a:r>
              <a:rPr lang="en-US" dirty="0" smtClean="0"/>
              <a:t>Harder</a:t>
            </a:r>
          </a:p>
          <a:p>
            <a:r>
              <a:rPr lang="en-US" dirty="0" smtClean="0"/>
              <a:t>Management Training:  College Fundamentals of Planning &amp; Budgeting</a:t>
            </a:r>
          </a:p>
          <a:p>
            <a:r>
              <a:rPr lang="en-US" dirty="0" smtClean="0"/>
              <a:t>Reviewing Strategic Priorities developed 2018-19</a:t>
            </a:r>
          </a:p>
          <a:p>
            <a:r>
              <a:rPr lang="en-US" dirty="0" smtClean="0"/>
              <a:t>Discussing the results of the Campus Climate Survey</a:t>
            </a:r>
            <a:endParaRPr lang="en-US" dirty="0"/>
          </a:p>
        </p:txBody>
      </p:sp>
    </p:spTree>
    <p:extLst>
      <p:ext uri="{BB962C8B-B14F-4D97-AF65-F5344CB8AC3E}">
        <p14:creationId xmlns:p14="http://schemas.microsoft.com/office/powerpoint/2010/main" val="1470470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Retreat Participants:  31</a:t>
            </a:r>
            <a:endParaRPr lang="en-US" dirty="0"/>
          </a:p>
        </p:txBody>
      </p:sp>
      <p:sp>
        <p:nvSpPr>
          <p:cNvPr id="3" name="Content Placeholder 2"/>
          <p:cNvSpPr>
            <a:spLocks noGrp="1"/>
          </p:cNvSpPr>
          <p:nvPr>
            <p:ph sz="half" idx="1"/>
          </p:nvPr>
        </p:nvSpPr>
        <p:spPr>
          <a:xfrm>
            <a:off x="2592924" y="1453023"/>
            <a:ext cx="3206985" cy="4893909"/>
          </a:xfrm>
        </p:spPr>
        <p:txBody>
          <a:bodyPr>
            <a:noAutofit/>
          </a:bodyPr>
          <a:lstStyle/>
          <a:p>
            <a:pPr lvl="0"/>
            <a:r>
              <a:rPr lang="en-US" sz="1600" dirty="0"/>
              <a:t>Adolfo Leiva</a:t>
            </a:r>
          </a:p>
          <a:p>
            <a:pPr lvl="0"/>
            <a:r>
              <a:rPr lang="en-US" sz="1600" dirty="0"/>
              <a:t>Alicia Aguirre</a:t>
            </a:r>
          </a:p>
          <a:p>
            <a:pPr lvl="0"/>
            <a:r>
              <a:rPr lang="en-US" sz="1600" dirty="0"/>
              <a:t>Allison Hughes</a:t>
            </a:r>
          </a:p>
          <a:p>
            <a:pPr lvl="0"/>
            <a:r>
              <a:rPr lang="en-US" sz="1600" dirty="0"/>
              <a:t>Brian Tupper</a:t>
            </a:r>
          </a:p>
          <a:p>
            <a:pPr lvl="0"/>
            <a:r>
              <a:rPr lang="en-US" sz="1600" dirty="0"/>
              <a:t>Candice Nance</a:t>
            </a:r>
          </a:p>
          <a:p>
            <a:pPr lvl="0"/>
            <a:r>
              <a:rPr lang="en-US" sz="1600" dirty="0"/>
              <a:t>David Eck</a:t>
            </a:r>
          </a:p>
          <a:p>
            <a:pPr lvl="0"/>
            <a:r>
              <a:rPr lang="en-US" sz="1600" dirty="0"/>
              <a:t>David Reed</a:t>
            </a:r>
          </a:p>
          <a:p>
            <a:pPr lvl="0"/>
            <a:r>
              <a:rPr lang="en-US" sz="1600" dirty="0"/>
              <a:t>Diana Tedone-Goldstone</a:t>
            </a:r>
          </a:p>
          <a:p>
            <a:pPr lvl="0"/>
            <a:r>
              <a:rPr lang="en-US" sz="1600" dirty="0"/>
              <a:t>Diva Ward</a:t>
            </a:r>
          </a:p>
          <a:p>
            <a:pPr lvl="0"/>
            <a:r>
              <a:rPr lang="en-US" sz="1600" dirty="0"/>
              <a:t>Georganne </a:t>
            </a:r>
            <a:r>
              <a:rPr lang="en-US" sz="1600" dirty="0" smtClean="0"/>
              <a:t>Morin</a:t>
            </a:r>
            <a:endParaRPr lang="en-US" sz="1600" dirty="0"/>
          </a:p>
        </p:txBody>
      </p:sp>
      <p:sp>
        <p:nvSpPr>
          <p:cNvPr id="4" name="Content Placeholder 3"/>
          <p:cNvSpPr>
            <a:spLocks noGrp="1"/>
          </p:cNvSpPr>
          <p:nvPr>
            <p:ph sz="half" idx="2"/>
          </p:nvPr>
        </p:nvSpPr>
        <p:spPr>
          <a:xfrm>
            <a:off x="5696931" y="1453023"/>
            <a:ext cx="3097203" cy="4763280"/>
          </a:xfrm>
        </p:spPr>
        <p:txBody>
          <a:bodyPr>
            <a:noAutofit/>
          </a:bodyPr>
          <a:lstStyle/>
          <a:p>
            <a:r>
              <a:rPr lang="en-US" sz="1600" dirty="0"/>
              <a:t>Graciano Mendoza</a:t>
            </a:r>
          </a:p>
          <a:p>
            <a:pPr lvl="0"/>
            <a:r>
              <a:rPr lang="en-US" sz="1600" dirty="0" smtClean="0"/>
              <a:t>Hyla </a:t>
            </a:r>
            <a:r>
              <a:rPr lang="en-US" sz="1600" dirty="0"/>
              <a:t>Lacefield</a:t>
            </a:r>
          </a:p>
          <a:p>
            <a:pPr lvl="0"/>
            <a:r>
              <a:rPr lang="en-US" sz="1600" dirty="0"/>
              <a:t>James Carranza</a:t>
            </a:r>
          </a:p>
          <a:p>
            <a:pPr lvl="0"/>
            <a:r>
              <a:rPr lang="en-US" sz="1600" dirty="0"/>
              <a:t>Jamillah Moore</a:t>
            </a:r>
          </a:p>
          <a:p>
            <a:pPr lvl="0"/>
            <a:r>
              <a:rPr lang="en-US" sz="1600" dirty="0" smtClean="0"/>
              <a:t>Jeanne </a:t>
            </a:r>
            <a:r>
              <a:rPr lang="en-US" sz="1600" dirty="0"/>
              <a:t>Stalker</a:t>
            </a:r>
          </a:p>
          <a:p>
            <a:pPr lvl="0"/>
            <a:r>
              <a:rPr lang="en-US" sz="1600" dirty="0"/>
              <a:t>Julian Branch</a:t>
            </a:r>
          </a:p>
          <a:p>
            <a:pPr lvl="0"/>
            <a:r>
              <a:rPr lang="en-US" sz="1600" dirty="0" smtClean="0"/>
              <a:t>Karen </a:t>
            </a:r>
            <a:r>
              <a:rPr lang="en-US" sz="1600" dirty="0"/>
              <a:t>Engel</a:t>
            </a:r>
          </a:p>
          <a:p>
            <a:pPr lvl="0"/>
            <a:r>
              <a:rPr lang="en-US" sz="1600" dirty="0"/>
              <a:t>Leonor Cabrera</a:t>
            </a:r>
          </a:p>
          <a:p>
            <a:pPr lvl="0"/>
            <a:r>
              <a:rPr lang="en-US" sz="1600" dirty="0"/>
              <a:t>Manuel Alejandro Pérez</a:t>
            </a:r>
          </a:p>
          <a:p>
            <a:pPr lvl="0"/>
            <a:r>
              <a:rPr lang="en-US" sz="1600" dirty="0" smtClean="0"/>
              <a:t>Margie </a:t>
            </a:r>
            <a:r>
              <a:rPr lang="en-US" sz="1600" dirty="0"/>
              <a:t>Carrington</a:t>
            </a:r>
          </a:p>
          <a:p>
            <a:endParaRPr lang="en-US" sz="1600" dirty="0"/>
          </a:p>
          <a:p>
            <a:pPr marL="0" indent="0">
              <a:buNone/>
            </a:pPr>
            <a:endParaRPr lang="en-US" sz="1600" dirty="0"/>
          </a:p>
        </p:txBody>
      </p:sp>
      <p:sp>
        <p:nvSpPr>
          <p:cNvPr id="5" name="Rectangle 4"/>
          <p:cNvSpPr/>
          <p:nvPr/>
        </p:nvSpPr>
        <p:spPr>
          <a:xfrm>
            <a:off x="8821783" y="1453023"/>
            <a:ext cx="3783874" cy="4083169"/>
          </a:xfrm>
          <a:prstGeom prst="rect">
            <a:avLst/>
          </a:prstGeom>
        </p:spPr>
        <p:txBody>
          <a:bodyPr wrap="square">
            <a:spAutoFit/>
          </a:bodyPr>
          <a:lstStyle/>
          <a:p>
            <a:pPr marL="342900" lvl="0" indent="-342900">
              <a:spcBef>
                <a:spcPts val="1000"/>
              </a:spcBef>
              <a:buClr>
                <a:schemeClr val="accent1"/>
              </a:buClr>
              <a:buFont typeface="Wingdings 3" charset="2"/>
              <a:buChar char=""/>
            </a:pPr>
            <a:r>
              <a:rPr lang="en-US" sz="1600" dirty="0">
                <a:solidFill>
                  <a:schemeClr val="tx1">
                    <a:lumMod val="75000"/>
                    <a:lumOff val="25000"/>
                  </a:schemeClr>
                </a:solidFill>
              </a:rPr>
              <a:t>Maria Huning</a:t>
            </a:r>
          </a:p>
          <a:p>
            <a:pPr marL="342900" lvl="0" indent="-342900">
              <a:spcBef>
                <a:spcPts val="1000"/>
              </a:spcBef>
              <a:buClr>
                <a:schemeClr val="accent1"/>
              </a:buClr>
              <a:buFont typeface="Wingdings 3" charset="2"/>
              <a:buChar char=""/>
            </a:pPr>
            <a:r>
              <a:rPr lang="en-US" sz="1600" dirty="0">
                <a:solidFill>
                  <a:schemeClr val="tx1">
                    <a:lumMod val="75000"/>
                    <a:lumOff val="25000"/>
                  </a:schemeClr>
                </a:solidFill>
              </a:rPr>
              <a:t>Maria Lara</a:t>
            </a:r>
          </a:p>
          <a:p>
            <a:pPr marL="342900" indent="-342900">
              <a:spcBef>
                <a:spcPts val="1000"/>
              </a:spcBef>
              <a:buClr>
                <a:schemeClr val="accent1"/>
              </a:buClr>
              <a:buFont typeface="Wingdings 3" charset="2"/>
              <a:buChar char=""/>
            </a:pPr>
            <a:r>
              <a:rPr lang="en-US" sz="1600" dirty="0" smtClean="0">
                <a:solidFill>
                  <a:schemeClr val="tx1">
                    <a:lumMod val="75000"/>
                    <a:lumOff val="25000"/>
                  </a:schemeClr>
                </a:solidFill>
              </a:rPr>
              <a:t>Marisol </a:t>
            </a:r>
            <a:r>
              <a:rPr lang="en-US" sz="1600" dirty="0">
                <a:solidFill>
                  <a:schemeClr val="tx1">
                    <a:lumMod val="75000"/>
                    <a:lumOff val="25000"/>
                  </a:schemeClr>
                </a:solidFill>
              </a:rPr>
              <a:t>Quevedo</a:t>
            </a:r>
          </a:p>
          <a:p>
            <a:pPr marL="342900" indent="-342900">
              <a:spcBef>
                <a:spcPts val="1000"/>
              </a:spcBef>
              <a:buClr>
                <a:schemeClr val="accent1"/>
              </a:buClr>
              <a:buFont typeface="Wingdings 3" charset="2"/>
              <a:buChar char=""/>
            </a:pPr>
            <a:r>
              <a:rPr lang="en-US" sz="1600" dirty="0">
                <a:solidFill>
                  <a:schemeClr val="tx1">
                    <a:lumMod val="75000"/>
                    <a:lumOff val="25000"/>
                  </a:schemeClr>
                </a:solidFill>
              </a:rPr>
              <a:t>Mary Chries Concha Thia</a:t>
            </a:r>
          </a:p>
          <a:p>
            <a:pPr marL="342900" indent="-342900">
              <a:spcBef>
                <a:spcPts val="1000"/>
              </a:spcBef>
              <a:buClr>
                <a:schemeClr val="accent1"/>
              </a:buClr>
              <a:buFont typeface="Wingdings 3" charset="2"/>
              <a:buChar char=""/>
            </a:pPr>
            <a:r>
              <a:rPr lang="en-US" sz="1600" dirty="0">
                <a:solidFill>
                  <a:schemeClr val="tx1">
                    <a:lumMod val="75000"/>
                    <a:lumOff val="25000"/>
                  </a:schemeClr>
                </a:solidFill>
              </a:rPr>
              <a:t>Mary Ho</a:t>
            </a:r>
          </a:p>
          <a:p>
            <a:pPr marL="342900" indent="-342900">
              <a:spcBef>
                <a:spcPts val="1000"/>
              </a:spcBef>
              <a:buClr>
                <a:schemeClr val="accent1"/>
              </a:buClr>
              <a:buFont typeface="Wingdings 3" charset="2"/>
              <a:buChar char=""/>
            </a:pPr>
            <a:r>
              <a:rPr lang="en-US" sz="1600" dirty="0">
                <a:solidFill>
                  <a:schemeClr val="tx1">
                    <a:lumMod val="75000"/>
                    <a:lumOff val="25000"/>
                  </a:schemeClr>
                </a:solidFill>
              </a:rPr>
              <a:t>Max Hartman</a:t>
            </a:r>
          </a:p>
          <a:p>
            <a:pPr marL="342900" indent="-342900">
              <a:spcBef>
                <a:spcPts val="1000"/>
              </a:spcBef>
              <a:buClr>
                <a:schemeClr val="accent1"/>
              </a:buClr>
              <a:buFont typeface="Wingdings 3" charset="2"/>
              <a:buChar char=""/>
            </a:pPr>
            <a:r>
              <a:rPr lang="en-US" sz="1600" dirty="0">
                <a:solidFill>
                  <a:schemeClr val="tx1">
                    <a:lumMod val="75000"/>
                    <a:lumOff val="25000"/>
                  </a:schemeClr>
                </a:solidFill>
              </a:rPr>
              <a:t>Mayra Arellano</a:t>
            </a:r>
          </a:p>
          <a:p>
            <a:pPr marL="342900" indent="-342900">
              <a:spcBef>
                <a:spcPts val="1000"/>
              </a:spcBef>
              <a:buClr>
                <a:schemeClr val="accent1"/>
              </a:buClr>
              <a:buFont typeface="Wingdings 3" charset="2"/>
              <a:buChar char=""/>
            </a:pPr>
            <a:r>
              <a:rPr lang="en-US" sz="1600" dirty="0">
                <a:solidFill>
                  <a:schemeClr val="tx1">
                    <a:lumMod val="75000"/>
                    <a:lumOff val="25000"/>
                  </a:schemeClr>
                </a:solidFill>
              </a:rPr>
              <a:t>Megan Rodriguez-Antone</a:t>
            </a:r>
          </a:p>
          <a:p>
            <a:pPr marL="342900" indent="-342900">
              <a:spcBef>
                <a:spcPts val="1000"/>
              </a:spcBef>
              <a:buClr>
                <a:schemeClr val="accent1"/>
              </a:buClr>
              <a:buFont typeface="Wingdings 3" charset="2"/>
              <a:buChar char=""/>
            </a:pPr>
            <a:r>
              <a:rPr lang="en-US" sz="1600" dirty="0">
                <a:solidFill>
                  <a:schemeClr val="tx1">
                    <a:lumMod val="75000"/>
                    <a:lumOff val="25000"/>
                  </a:schemeClr>
                </a:solidFill>
              </a:rPr>
              <a:t>Michiko Kealoha</a:t>
            </a:r>
          </a:p>
          <a:p>
            <a:pPr marL="342900" indent="-342900">
              <a:spcBef>
                <a:spcPts val="1000"/>
              </a:spcBef>
              <a:buClr>
                <a:schemeClr val="accent1"/>
              </a:buClr>
              <a:buFont typeface="Wingdings 3" charset="2"/>
              <a:buChar char=""/>
            </a:pPr>
            <a:r>
              <a:rPr lang="en-US" sz="1600" dirty="0">
                <a:solidFill>
                  <a:schemeClr val="tx1">
                    <a:lumMod val="75000"/>
                    <a:lumOff val="25000"/>
                  </a:schemeClr>
                </a:solidFill>
              </a:rPr>
              <a:t>Ruth Miller</a:t>
            </a:r>
          </a:p>
          <a:p>
            <a:pPr marL="342900" indent="-342900">
              <a:spcBef>
                <a:spcPts val="1000"/>
              </a:spcBef>
              <a:buClr>
                <a:schemeClr val="accent1"/>
              </a:buClr>
              <a:buFont typeface="Wingdings 3" charset="2"/>
              <a:buChar char=""/>
            </a:pPr>
            <a:r>
              <a:rPr lang="en-US" sz="1600" dirty="0">
                <a:solidFill>
                  <a:schemeClr val="tx1">
                    <a:lumMod val="75000"/>
                    <a:lumOff val="25000"/>
                  </a:schemeClr>
                </a:solidFill>
              </a:rPr>
              <a:t>Tammy Robinson</a:t>
            </a:r>
          </a:p>
        </p:txBody>
      </p:sp>
    </p:spTree>
    <p:extLst>
      <p:ext uri="{BB962C8B-B14F-4D97-AF65-F5344CB8AC3E}">
        <p14:creationId xmlns:p14="http://schemas.microsoft.com/office/powerpoint/2010/main" val="2205603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217" t="16395" r="3333" b="8493"/>
          <a:stretch/>
        </p:blipFill>
        <p:spPr>
          <a:xfrm>
            <a:off x="-151528" y="-36576"/>
            <a:ext cx="12787666" cy="6949439"/>
          </a:xfrm>
        </p:spPr>
      </p:pic>
    </p:spTree>
    <p:extLst>
      <p:ext uri="{BB962C8B-B14F-4D97-AF65-F5344CB8AC3E}">
        <p14:creationId xmlns:p14="http://schemas.microsoft.com/office/powerpoint/2010/main" val="3921431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92924" y="2047777"/>
            <a:ext cx="8289117" cy="3300498"/>
            <a:chOff x="1855856" y="1585322"/>
            <a:chExt cx="8289117" cy="3300498"/>
          </a:xfrm>
        </p:grpSpPr>
        <p:sp>
          <p:nvSpPr>
            <p:cNvPr id="4" name="Rectangle 3"/>
            <p:cNvSpPr/>
            <p:nvPr/>
          </p:nvSpPr>
          <p:spPr>
            <a:xfrm>
              <a:off x="1855859" y="1585325"/>
              <a:ext cx="2072279" cy="1650249"/>
            </a:xfrm>
            <a:prstGeom prst="rect">
              <a:avLst/>
            </a:prstGeom>
            <a:ln w="571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CRM</a:t>
              </a:r>
              <a:endParaRPr lang="en-US" dirty="0"/>
            </a:p>
          </p:txBody>
        </p:sp>
        <p:sp>
          <p:nvSpPr>
            <p:cNvPr id="5" name="Rectangle 4"/>
            <p:cNvSpPr/>
            <p:nvPr/>
          </p:nvSpPr>
          <p:spPr>
            <a:xfrm>
              <a:off x="3928137" y="1585324"/>
              <a:ext cx="2072279" cy="1650249"/>
            </a:xfrm>
            <a:prstGeom prst="rect">
              <a:avLst/>
            </a:prstGeom>
            <a:ln w="571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Interest Areas &amp; Program Maps</a:t>
              </a:r>
              <a:endParaRPr lang="en-US" dirty="0"/>
            </a:p>
          </p:txBody>
        </p:sp>
        <p:sp>
          <p:nvSpPr>
            <p:cNvPr id="6" name="Rectangle 5"/>
            <p:cNvSpPr/>
            <p:nvPr/>
          </p:nvSpPr>
          <p:spPr>
            <a:xfrm>
              <a:off x="6000416" y="1585323"/>
              <a:ext cx="2072279" cy="1650249"/>
            </a:xfrm>
            <a:prstGeom prst="rect">
              <a:avLst/>
            </a:prstGeom>
            <a:ln w="571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Early College</a:t>
              </a:r>
              <a:endParaRPr lang="en-US" dirty="0"/>
            </a:p>
          </p:txBody>
        </p:sp>
        <p:sp>
          <p:nvSpPr>
            <p:cNvPr id="7" name="Rectangle 6"/>
            <p:cNvSpPr/>
            <p:nvPr/>
          </p:nvSpPr>
          <p:spPr>
            <a:xfrm>
              <a:off x="8072694" y="1585322"/>
              <a:ext cx="2072279" cy="1650249"/>
            </a:xfrm>
            <a:prstGeom prst="rect">
              <a:avLst/>
            </a:prstGeom>
            <a:ln w="571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Online Instruction</a:t>
              </a:r>
              <a:endParaRPr lang="en-US" dirty="0"/>
            </a:p>
          </p:txBody>
        </p:sp>
        <p:sp>
          <p:nvSpPr>
            <p:cNvPr id="8" name="Rectangle 7"/>
            <p:cNvSpPr/>
            <p:nvPr/>
          </p:nvSpPr>
          <p:spPr>
            <a:xfrm>
              <a:off x="1855856" y="3235569"/>
              <a:ext cx="2072279" cy="1650249"/>
            </a:xfrm>
            <a:prstGeom prst="rect">
              <a:avLst/>
            </a:prstGeom>
            <a:ln w="571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Academic Support</a:t>
              </a:r>
              <a:endParaRPr lang="en-US" dirty="0"/>
            </a:p>
          </p:txBody>
        </p:sp>
        <p:sp>
          <p:nvSpPr>
            <p:cNvPr id="9" name="Rectangle 8"/>
            <p:cNvSpPr/>
            <p:nvPr/>
          </p:nvSpPr>
          <p:spPr>
            <a:xfrm>
              <a:off x="3928136" y="3235570"/>
              <a:ext cx="2072279" cy="1650249"/>
            </a:xfrm>
            <a:prstGeom prst="rect">
              <a:avLst/>
            </a:prstGeom>
            <a:ln w="571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First Year Experience</a:t>
              </a:r>
              <a:endParaRPr lang="en-US" dirty="0"/>
            </a:p>
          </p:txBody>
        </p:sp>
        <p:sp>
          <p:nvSpPr>
            <p:cNvPr id="10" name="Rectangle 9"/>
            <p:cNvSpPr/>
            <p:nvPr/>
          </p:nvSpPr>
          <p:spPr>
            <a:xfrm>
              <a:off x="6000415" y="3235571"/>
              <a:ext cx="2072279" cy="1650249"/>
            </a:xfrm>
            <a:prstGeom prst="rect">
              <a:avLst/>
            </a:prstGeom>
            <a:ln w="571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Career Exploration</a:t>
              </a:r>
              <a:endParaRPr lang="en-US" dirty="0"/>
            </a:p>
          </p:txBody>
        </p:sp>
        <p:sp>
          <p:nvSpPr>
            <p:cNvPr id="11" name="Rectangle 10"/>
            <p:cNvSpPr/>
            <p:nvPr/>
          </p:nvSpPr>
          <p:spPr>
            <a:xfrm>
              <a:off x="8072693" y="3235571"/>
              <a:ext cx="2072279" cy="1650249"/>
            </a:xfrm>
            <a:prstGeom prst="rect">
              <a:avLst/>
            </a:prstGeom>
            <a:ln w="571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Job Placement</a:t>
              </a:r>
              <a:endParaRPr lang="en-US" dirty="0"/>
            </a:p>
          </p:txBody>
        </p:sp>
      </p:grpSp>
      <p:sp>
        <p:nvSpPr>
          <p:cNvPr id="3" name="Title 2"/>
          <p:cNvSpPr>
            <a:spLocks noGrp="1"/>
          </p:cNvSpPr>
          <p:nvPr>
            <p:ph type="title"/>
          </p:nvPr>
        </p:nvSpPr>
        <p:spPr/>
        <p:txBody>
          <a:bodyPr/>
          <a:lstStyle/>
          <a:p>
            <a:r>
              <a:rPr lang="en-US" dirty="0" smtClean="0"/>
              <a:t>Strategic Priority Projects for 2019-20</a:t>
            </a:r>
            <a:endParaRPr lang="en-US" dirty="0"/>
          </a:p>
        </p:txBody>
      </p:sp>
    </p:spTree>
    <p:extLst>
      <p:ext uri="{BB962C8B-B14F-4D97-AF65-F5344CB8AC3E}">
        <p14:creationId xmlns:p14="http://schemas.microsoft.com/office/powerpoint/2010/main" val="2690763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610" y="157401"/>
            <a:ext cx="9747524" cy="6281941"/>
          </a:xfrm>
          <a:prstGeom prst="rect">
            <a:avLst/>
          </a:prstGeom>
        </p:spPr>
      </p:pic>
    </p:spTree>
    <p:extLst>
      <p:ext uri="{BB962C8B-B14F-4D97-AF65-F5344CB8AC3E}">
        <p14:creationId xmlns:p14="http://schemas.microsoft.com/office/powerpoint/2010/main" val="1381321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Survey results and next steps</a:t>
            </a:r>
            <a:endParaRPr lang="en-US" dirty="0"/>
          </a:p>
        </p:txBody>
      </p:sp>
      <p:sp>
        <p:nvSpPr>
          <p:cNvPr id="3" name="Content Placeholder 2"/>
          <p:cNvSpPr>
            <a:spLocks noGrp="1"/>
          </p:cNvSpPr>
          <p:nvPr>
            <p:ph idx="1"/>
          </p:nvPr>
        </p:nvSpPr>
        <p:spPr>
          <a:xfrm>
            <a:off x="1512755" y="1858467"/>
            <a:ext cx="7249886" cy="4090944"/>
          </a:xfrm>
        </p:spPr>
        <p:txBody>
          <a:bodyPr>
            <a:noAutofit/>
          </a:bodyPr>
          <a:lstStyle/>
          <a:p>
            <a:r>
              <a:rPr lang="en-US" sz="2800" dirty="0" smtClean="0"/>
              <a:t>Leadership carefully reviewed the results of the survey</a:t>
            </a:r>
          </a:p>
          <a:p>
            <a:r>
              <a:rPr lang="en-US" sz="2800" dirty="0" smtClean="0"/>
              <a:t>Immediate next steps:</a:t>
            </a:r>
          </a:p>
          <a:p>
            <a:pPr lvl="1"/>
            <a:r>
              <a:rPr lang="en-US" sz="2400" dirty="0"/>
              <a:t>Organize a community-building event this </a:t>
            </a:r>
            <a:r>
              <a:rPr lang="en-US" sz="2400" dirty="0" smtClean="0"/>
              <a:t>Fall – Classified Senate to take the lead!</a:t>
            </a:r>
            <a:endParaRPr lang="en-US" sz="2400" dirty="0"/>
          </a:p>
          <a:p>
            <a:pPr lvl="1"/>
            <a:r>
              <a:rPr lang="en-US" sz="2400" dirty="0"/>
              <a:t>Create a more structured on-boarding process for new employees </a:t>
            </a:r>
          </a:p>
          <a:p>
            <a:pPr lvl="1"/>
            <a:r>
              <a:rPr lang="en-US" sz="2400" dirty="0"/>
              <a:t>Be more intentional about using Fridays as time for campus collaboration </a:t>
            </a:r>
            <a:endParaRPr lang="en-US" sz="2400" dirty="0" smtClean="0"/>
          </a:p>
        </p:txBody>
      </p:sp>
      <p:pic>
        <p:nvPicPr>
          <p:cNvPr id="4" name="Picture 3" descr="C:\Users\engelk\Pictures\2019 Leadership Retreat\notes from campus climate survey discussion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2641" y="1858467"/>
            <a:ext cx="3429359" cy="4090944"/>
          </a:xfrm>
          <a:prstGeom prst="rect">
            <a:avLst/>
          </a:prstGeom>
          <a:noFill/>
          <a:ln>
            <a:noFill/>
          </a:ln>
        </p:spPr>
      </p:pic>
    </p:spTree>
    <p:extLst>
      <p:ext uri="{BB962C8B-B14F-4D97-AF65-F5344CB8AC3E}">
        <p14:creationId xmlns:p14="http://schemas.microsoft.com/office/powerpoint/2010/main" val="1327233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Success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212" y="2035504"/>
            <a:ext cx="8527279" cy="5528262"/>
          </a:xfrm>
          <a:prstGeom prst="rect">
            <a:avLst/>
          </a:prstGeom>
        </p:spPr>
      </p:pic>
    </p:spTree>
    <p:extLst>
      <p:ext uri="{BB962C8B-B14F-4D97-AF65-F5344CB8AC3E}">
        <p14:creationId xmlns:p14="http://schemas.microsoft.com/office/powerpoint/2010/main" val="3713283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Save the </a:t>
            </a:r>
            <a:r>
              <a:rPr lang="en-US" dirty="0" smtClean="0"/>
              <a:t>Date:  October 22</a:t>
            </a:r>
            <a:r>
              <a:rPr lang="en-US" baseline="30000" dirty="0" smtClean="0"/>
              <a:t>nd</a:t>
            </a:r>
            <a:r>
              <a:rPr lang="en-US" dirty="0" smtClean="0"/>
              <a:t>  </a:t>
            </a:r>
            <a:r>
              <a:rPr lang="en-US" dirty="0"/>
              <a:t>for our Second Annual President’s </a:t>
            </a:r>
            <a:r>
              <a:rPr lang="en-US" dirty="0" smtClean="0"/>
              <a:t>Luncheon</a:t>
            </a:r>
            <a:endParaRPr lang="en-US" dirty="0"/>
          </a:p>
          <a:p>
            <a:r>
              <a:rPr lang="en-US" dirty="0" smtClean="0"/>
              <a:t>Free direct </a:t>
            </a:r>
            <a:r>
              <a:rPr lang="en-US" dirty="0"/>
              <a:t>shuttle service from campus to/from East Palo </a:t>
            </a:r>
            <a:r>
              <a:rPr lang="en-US" dirty="0" err="1" smtClean="0"/>
              <a:t>Palo</a:t>
            </a:r>
            <a:r>
              <a:rPr lang="en-US" dirty="0" smtClean="0"/>
              <a:t> will continue. </a:t>
            </a:r>
            <a:r>
              <a:rPr lang="en-US" dirty="0"/>
              <a:t>The schedule can be viewed at </a:t>
            </a:r>
            <a:r>
              <a:rPr lang="en-US" u="sng" dirty="0">
                <a:hlinkClick r:id="rId3"/>
              </a:rPr>
              <a:t>www.canadacollege.edu/shuttle</a:t>
            </a:r>
            <a:r>
              <a:rPr lang="en-US" dirty="0"/>
              <a:t>. </a:t>
            </a:r>
          </a:p>
          <a:p>
            <a:r>
              <a:rPr lang="en-US" dirty="0" smtClean="0"/>
              <a:t>Free </a:t>
            </a:r>
            <a:r>
              <a:rPr lang="en-US" dirty="0" err="1" smtClean="0"/>
              <a:t>SamTrans</a:t>
            </a:r>
            <a:r>
              <a:rPr lang="en-US" dirty="0" smtClean="0"/>
              <a:t> rides for Cañada students August 14-31. Passes will be available </a:t>
            </a:r>
          </a:p>
          <a:p>
            <a:pPr lvl="1"/>
            <a:r>
              <a:rPr lang="en-US" dirty="0" smtClean="0"/>
              <a:t>August </a:t>
            </a:r>
            <a:r>
              <a:rPr lang="en-US" dirty="0"/>
              <a:t>14  from 9 a.m. – 1 p.m</a:t>
            </a:r>
            <a:r>
              <a:rPr lang="en-US" dirty="0" smtClean="0"/>
              <a:t>.</a:t>
            </a:r>
          </a:p>
          <a:p>
            <a:pPr lvl="1"/>
            <a:r>
              <a:rPr lang="en-US" dirty="0" smtClean="0"/>
              <a:t>August </a:t>
            </a:r>
            <a:r>
              <a:rPr lang="en-US" dirty="0"/>
              <a:t>15  from 6 p.m. – 8 p.m. </a:t>
            </a:r>
            <a:endParaRPr lang="en-US" dirty="0" smtClean="0"/>
          </a:p>
          <a:p>
            <a:pPr lvl="1"/>
            <a:r>
              <a:rPr lang="en-US" dirty="0" smtClean="0"/>
              <a:t>August </a:t>
            </a:r>
            <a:r>
              <a:rPr lang="en-US" dirty="0"/>
              <a:t>19  from 9 a.m. – 1 p.m. </a:t>
            </a:r>
            <a:endParaRPr lang="en-US" dirty="0" smtClean="0"/>
          </a:p>
          <a:p>
            <a:r>
              <a:rPr lang="en-US" dirty="0" smtClean="0"/>
              <a:t>Other announcements?</a:t>
            </a:r>
            <a:endParaRPr lang="en-US" dirty="0"/>
          </a:p>
        </p:txBody>
      </p:sp>
    </p:spTree>
    <p:extLst>
      <p:ext uri="{BB962C8B-B14F-4D97-AF65-F5344CB8AC3E}">
        <p14:creationId xmlns:p14="http://schemas.microsoft.com/office/powerpoint/2010/main" val="4174678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Senate Recognitions</a:t>
            </a:r>
            <a:endParaRPr lang="en-US" dirty="0"/>
          </a:p>
        </p:txBody>
      </p:sp>
      <p:sp>
        <p:nvSpPr>
          <p:cNvPr id="3" name="Content Placeholder 2"/>
          <p:cNvSpPr>
            <a:spLocks noGrp="1"/>
          </p:cNvSpPr>
          <p:nvPr>
            <p:ph idx="1"/>
          </p:nvPr>
        </p:nvSpPr>
        <p:spPr/>
        <p:txBody>
          <a:bodyPr>
            <a:normAutofit/>
          </a:bodyPr>
          <a:lstStyle/>
          <a:p>
            <a:r>
              <a:rPr lang="en-US" b="1" dirty="0"/>
              <a:t>KIRAN MALAVEDE</a:t>
            </a:r>
            <a:r>
              <a:rPr lang="en-US" dirty="0"/>
              <a:t>, English faculty</a:t>
            </a:r>
          </a:p>
          <a:p>
            <a:pPr lvl="1"/>
            <a:r>
              <a:rPr lang="en-US" dirty="0"/>
              <a:t>Received Cañada Academic Senate 2018-19 award for Outstanding Part-Time Faculty</a:t>
            </a:r>
            <a:r>
              <a:rPr lang="en-US" dirty="0" smtClean="0"/>
              <a:t>.</a:t>
            </a:r>
            <a:endParaRPr lang="en-US" dirty="0"/>
          </a:p>
          <a:p>
            <a:r>
              <a:rPr lang="en-US" b="1" dirty="0"/>
              <a:t>DAVID ECK</a:t>
            </a:r>
            <a:r>
              <a:rPr lang="en-US" dirty="0"/>
              <a:t>, Philosophy faculty</a:t>
            </a:r>
          </a:p>
          <a:p>
            <a:pPr lvl="1"/>
            <a:r>
              <a:rPr lang="en-US" dirty="0"/>
              <a:t>Received Cañada Academic Senate 2018-19 award for Outstanding Full-time Faculty</a:t>
            </a:r>
            <a:r>
              <a:rPr lang="en-US" dirty="0" smtClean="0"/>
              <a:t>.</a:t>
            </a:r>
            <a:endParaRPr lang="en-US" dirty="0"/>
          </a:p>
          <a:p>
            <a:r>
              <a:rPr lang="en-US" b="1" dirty="0"/>
              <a:t>LORETTA DAVIS </a:t>
            </a:r>
            <a:r>
              <a:rPr lang="en-US" b="1" dirty="0" smtClean="0"/>
              <a:t>RASCON,</a:t>
            </a:r>
            <a:r>
              <a:rPr lang="en-US" dirty="0" smtClean="0"/>
              <a:t> </a:t>
            </a:r>
            <a:r>
              <a:rPr lang="en-US" dirty="0"/>
              <a:t>Counseling Office Assistant</a:t>
            </a:r>
          </a:p>
          <a:p>
            <a:pPr lvl="1"/>
            <a:r>
              <a:rPr lang="en-US" dirty="0"/>
              <a:t>Received Cañada Academic Senate 2018-19 award for Outstanding Classified Staff.</a:t>
            </a:r>
          </a:p>
          <a:p>
            <a:endParaRPr lang="en-US" dirty="0"/>
          </a:p>
        </p:txBody>
      </p:sp>
    </p:spTree>
    <p:extLst>
      <p:ext uri="{BB962C8B-B14F-4D97-AF65-F5344CB8AC3E}">
        <p14:creationId xmlns:p14="http://schemas.microsoft.com/office/powerpoint/2010/main" val="1177276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Preparing for the Accreditation Peer Review Team </a:t>
            </a:r>
            <a:r>
              <a:rPr lang="en-US" b="1" dirty="0" smtClean="0"/>
              <a:t>Visit</a:t>
            </a:r>
            <a:endParaRPr lang="en-US" dirty="0"/>
          </a:p>
        </p:txBody>
      </p:sp>
      <p:sp>
        <p:nvSpPr>
          <p:cNvPr id="3" name="Subtitle 2"/>
          <p:cNvSpPr>
            <a:spLocks noGrp="1"/>
          </p:cNvSpPr>
          <p:nvPr>
            <p:ph type="subTitle" idx="1"/>
          </p:nvPr>
        </p:nvSpPr>
        <p:spPr/>
        <p:txBody>
          <a:bodyPr/>
          <a:lstStyle/>
          <a:p>
            <a:r>
              <a:rPr lang="en-US" dirty="0" smtClean="0"/>
              <a:t>Flex Day</a:t>
            </a:r>
          </a:p>
          <a:p>
            <a:r>
              <a:rPr lang="en-US" dirty="0" smtClean="0"/>
              <a:t>August 13, 2019</a:t>
            </a:r>
            <a:endParaRPr lang="en-US" dirty="0"/>
          </a:p>
        </p:txBody>
      </p:sp>
    </p:spTree>
    <p:extLst>
      <p:ext uri="{BB962C8B-B14F-4D97-AF65-F5344CB8AC3E}">
        <p14:creationId xmlns:p14="http://schemas.microsoft.com/office/powerpoint/2010/main" val="1688689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pPr lvl="1"/>
            <a:r>
              <a:rPr lang="en-US" sz="2800" dirty="0" smtClean="0"/>
              <a:t>Where are we in the process?</a:t>
            </a:r>
          </a:p>
          <a:p>
            <a:pPr lvl="1"/>
            <a:r>
              <a:rPr lang="en-US" sz="2800" dirty="0" smtClean="0"/>
              <a:t>Acknowledgements</a:t>
            </a:r>
          </a:p>
          <a:p>
            <a:pPr lvl="1"/>
            <a:r>
              <a:rPr lang="en-US" sz="2800" dirty="0" smtClean="0"/>
              <a:t>Who’s on the Visiting Team?</a:t>
            </a:r>
          </a:p>
          <a:p>
            <a:pPr lvl="1"/>
            <a:r>
              <a:rPr lang="en-US" sz="2800" dirty="0" smtClean="0"/>
              <a:t>Accreditation </a:t>
            </a:r>
            <a:r>
              <a:rPr lang="en-US" sz="2800" dirty="0"/>
              <a:t>Standards</a:t>
            </a:r>
          </a:p>
          <a:p>
            <a:pPr lvl="1"/>
            <a:r>
              <a:rPr lang="en-US" sz="2800" dirty="0"/>
              <a:t>Compendium of </a:t>
            </a:r>
            <a:r>
              <a:rPr lang="en-US" sz="2800" dirty="0" smtClean="0"/>
              <a:t>Committees</a:t>
            </a:r>
          </a:p>
          <a:p>
            <a:pPr lvl="1"/>
            <a:r>
              <a:rPr lang="en-US" sz="2800" dirty="0"/>
              <a:t>What to expect from the Visit</a:t>
            </a:r>
          </a:p>
          <a:p>
            <a:pPr lvl="1"/>
            <a:r>
              <a:rPr lang="en-US" sz="2800" dirty="0" smtClean="0"/>
              <a:t>“</a:t>
            </a:r>
            <a:r>
              <a:rPr lang="en-US" sz="2800" dirty="0"/>
              <a:t>Schoolhouse Rock” presentation</a:t>
            </a:r>
          </a:p>
          <a:p>
            <a:endParaRPr lang="en-US" sz="3200" dirty="0"/>
          </a:p>
        </p:txBody>
      </p:sp>
    </p:spTree>
    <p:extLst>
      <p:ext uri="{BB962C8B-B14F-4D97-AF65-F5344CB8AC3E}">
        <p14:creationId xmlns:p14="http://schemas.microsoft.com/office/powerpoint/2010/main" val="3941531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figure represents the planning structure for the college as it worked on and composed the 2019 IS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5054" y="1149926"/>
            <a:ext cx="10446327" cy="5708074"/>
          </a:xfrm>
          <a:prstGeom prst="rect">
            <a:avLst/>
          </a:prstGeom>
          <a:noFill/>
        </p:spPr>
      </p:pic>
      <p:sp>
        <p:nvSpPr>
          <p:cNvPr id="5" name="Title 4"/>
          <p:cNvSpPr>
            <a:spLocks noGrp="1"/>
          </p:cNvSpPr>
          <p:nvPr>
            <p:ph type="title"/>
          </p:nvPr>
        </p:nvSpPr>
        <p:spPr>
          <a:xfrm>
            <a:off x="1995055" y="509481"/>
            <a:ext cx="8911687" cy="1280890"/>
          </a:xfrm>
        </p:spPr>
        <p:txBody>
          <a:bodyPr/>
          <a:lstStyle/>
          <a:p>
            <a:r>
              <a:rPr lang="en-US" dirty="0" smtClean="0"/>
              <a:t>Acknowledgements</a:t>
            </a:r>
            <a:endParaRPr lang="en-US" dirty="0"/>
          </a:p>
        </p:txBody>
      </p:sp>
    </p:spTree>
    <p:extLst>
      <p:ext uri="{BB962C8B-B14F-4D97-AF65-F5344CB8AC3E}">
        <p14:creationId xmlns:p14="http://schemas.microsoft.com/office/powerpoint/2010/main" val="1579151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in the process?</a:t>
            </a:r>
            <a:endParaRPr lang="en-US" dirty="0"/>
          </a:p>
        </p:txBody>
      </p:sp>
      <p:sp>
        <p:nvSpPr>
          <p:cNvPr id="3" name="Content Placeholder 2"/>
          <p:cNvSpPr>
            <a:spLocks noGrp="1"/>
          </p:cNvSpPr>
          <p:nvPr>
            <p:ph idx="1"/>
          </p:nvPr>
        </p:nvSpPr>
        <p:spPr/>
        <p:txBody>
          <a:bodyPr/>
          <a:lstStyle/>
          <a:p>
            <a:pPr marL="0" indent="0">
              <a:buNone/>
            </a:pPr>
            <a:r>
              <a:rPr lang="en-US" dirty="0"/>
              <a:t>The review process includes four steps:</a:t>
            </a:r>
          </a:p>
          <a:p>
            <a:r>
              <a:rPr lang="en-US" dirty="0"/>
              <a:t>An internal </a:t>
            </a:r>
            <a:r>
              <a:rPr lang="en-US" dirty="0" smtClean="0"/>
              <a:t>self-evaluation – DONE!</a:t>
            </a:r>
            <a:endParaRPr lang="en-US" dirty="0"/>
          </a:p>
          <a:p>
            <a:r>
              <a:rPr lang="en-US" dirty="0"/>
              <a:t>An external evaluation by a team of peer reviewers (scheduled for September 30 - October 3, 2019)</a:t>
            </a:r>
          </a:p>
          <a:p>
            <a:r>
              <a:rPr lang="en-US" dirty="0"/>
              <a:t>Commission review and accreditation </a:t>
            </a:r>
            <a:r>
              <a:rPr lang="en-US" dirty="0" smtClean="0"/>
              <a:t>action      (January, 2020)</a:t>
            </a:r>
            <a:endParaRPr lang="en-US" dirty="0"/>
          </a:p>
          <a:p>
            <a:r>
              <a:rPr lang="en-US" dirty="0"/>
              <a:t>An institutional response to recommendations for </a:t>
            </a:r>
            <a:r>
              <a:rPr lang="en-US" dirty="0" smtClean="0"/>
              <a:t>improvement (2020)</a:t>
            </a:r>
            <a:endParaRPr lang="en-US" dirty="0"/>
          </a:p>
          <a:p>
            <a:endParaRPr lang="en-US" dirty="0"/>
          </a:p>
        </p:txBody>
      </p:sp>
    </p:spTree>
    <p:extLst>
      <p:ext uri="{BB962C8B-B14F-4D97-AF65-F5344CB8AC3E}">
        <p14:creationId xmlns:p14="http://schemas.microsoft.com/office/powerpoint/2010/main" val="4152899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4222495805"/>
              </p:ext>
            </p:extLst>
          </p:nvPr>
        </p:nvGraphicFramePr>
        <p:xfrm>
          <a:off x="1773381" y="269140"/>
          <a:ext cx="10307782" cy="6588860"/>
        </p:xfrm>
        <a:graphic>
          <a:graphicData uri="http://schemas.openxmlformats.org/drawingml/2006/table">
            <a:tbl>
              <a:tblPr firstRow="1" bandRow="1">
                <a:tableStyleId>{5C22544A-7EE6-4342-B048-85BDC9FD1C3A}</a:tableStyleId>
              </a:tblPr>
              <a:tblGrid>
                <a:gridCol w="5153891">
                  <a:extLst>
                    <a:ext uri="{9D8B030D-6E8A-4147-A177-3AD203B41FA5}">
                      <a16:colId xmlns:a16="http://schemas.microsoft.com/office/drawing/2014/main" val="4114278194"/>
                    </a:ext>
                  </a:extLst>
                </a:gridCol>
                <a:gridCol w="5153891">
                  <a:extLst>
                    <a:ext uri="{9D8B030D-6E8A-4147-A177-3AD203B41FA5}">
                      <a16:colId xmlns:a16="http://schemas.microsoft.com/office/drawing/2014/main" val="2311212787"/>
                    </a:ext>
                  </a:extLst>
                </a:gridCol>
              </a:tblGrid>
              <a:tr h="828140">
                <a:tc>
                  <a:txBody>
                    <a:bodyPr/>
                    <a:lstStyle/>
                    <a:p>
                      <a:pPr marL="0" marR="0">
                        <a:spcBef>
                          <a:spcPts val="0"/>
                        </a:spcBef>
                        <a:spcAft>
                          <a:spcPts val="0"/>
                        </a:spcAft>
                      </a:pPr>
                      <a:r>
                        <a:rPr lang="en-US" sz="1600" dirty="0" smtClean="0">
                          <a:effectLst/>
                        </a:rPr>
                        <a:t>Dr</a:t>
                      </a:r>
                      <a:r>
                        <a:rPr lang="en-US" sz="1600" dirty="0">
                          <a:effectLst/>
                        </a:rPr>
                        <a:t>. Keith </a:t>
                      </a:r>
                      <a:r>
                        <a:rPr lang="en-US" sz="1600" dirty="0" smtClean="0">
                          <a:effectLst/>
                        </a:rPr>
                        <a:t>Flamer (Chair)</a:t>
                      </a:r>
                      <a:endParaRPr lang="en-US" sz="1600" dirty="0">
                        <a:effectLst/>
                      </a:endParaRPr>
                    </a:p>
                    <a:p>
                      <a:pPr marL="0" marR="0">
                        <a:spcBef>
                          <a:spcPts val="0"/>
                        </a:spcBef>
                        <a:spcAft>
                          <a:spcPts val="0"/>
                        </a:spcAft>
                      </a:pPr>
                      <a:r>
                        <a:rPr lang="en-US" sz="1600" dirty="0">
                          <a:effectLst/>
                        </a:rPr>
                        <a:t>President/Superintendent </a:t>
                      </a:r>
                    </a:p>
                    <a:p>
                      <a:pPr marL="0" marR="0">
                        <a:spcBef>
                          <a:spcPts val="0"/>
                        </a:spcBef>
                        <a:spcAft>
                          <a:spcPts val="0"/>
                        </a:spcAft>
                      </a:pPr>
                      <a:r>
                        <a:rPr lang="en-US" sz="1600" dirty="0">
                          <a:effectLst/>
                        </a:rPr>
                        <a:t>College of the </a:t>
                      </a:r>
                      <a:r>
                        <a:rPr lang="en-US" sz="1600" dirty="0" smtClean="0">
                          <a:effectLst/>
                        </a:rPr>
                        <a:t>Redwoods</a:t>
                      </a:r>
                      <a:endParaRPr lang="en-US" sz="1600" dirty="0">
                        <a:effectLst/>
                      </a:endParaRPr>
                    </a:p>
                  </a:txBody>
                  <a:tcPr marL="43466" marR="43466" marT="0" marB="0"/>
                </a:tc>
                <a:tc>
                  <a:txBody>
                    <a:bodyPr/>
                    <a:lstStyle/>
                    <a:p>
                      <a:pPr marL="0" marR="0">
                        <a:spcBef>
                          <a:spcPts val="0"/>
                        </a:spcBef>
                        <a:spcAft>
                          <a:spcPts val="0"/>
                        </a:spcAft>
                      </a:pPr>
                      <a:r>
                        <a:rPr lang="en-US" sz="1600" dirty="0" smtClean="0">
                          <a:effectLst/>
                        </a:rPr>
                        <a:t>Ms</a:t>
                      </a:r>
                      <a:r>
                        <a:rPr lang="en-US" sz="1600" dirty="0">
                          <a:effectLst/>
                        </a:rPr>
                        <a:t>. Johanna </a:t>
                      </a:r>
                      <a:r>
                        <a:rPr lang="en-US" sz="1600" dirty="0" err="1" smtClean="0">
                          <a:effectLst/>
                        </a:rPr>
                        <a:t>Helzer</a:t>
                      </a:r>
                      <a:r>
                        <a:rPr lang="en-US" sz="1600" dirty="0" smtClean="0">
                          <a:effectLst/>
                        </a:rPr>
                        <a:t> (Assistant)</a:t>
                      </a:r>
                      <a:endParaRPr lang="en-US" sz="1600" dirty="0">
                        <a:effectLst/>
                      </a:endParaRPr>
                    </a:p>
                    <a:p>
                      <a:pPr marL="0" marR="0">
                        <a:spcBef>
                          <a:spcPts val="0"/>
                        </a:spcBef>
                        <a:spcAft>
                          <a:spcPts val="0"/>
                        </a:spcAft>
                      </a:pPr>
                      <a:r>
                        <a:rPr lang="en-US" sz="1600" dirty="0">
                          <a:effectLst/>
                        </a:rPr>
                        <a:t>Administrative Office Coordinator </a:t>
                      </a:r>
                    </a:p>
                    <a:p>
                      <a:pPr marL="0" marR="0">
                        <a:spcBef>
                          <a:spcPts val="0"/>
                        </a:spcBef>
                        <a:spcAft>
                          <a:spcPts val="0"/>
                        </a:spcAft>
                      </a:pPr>
                      <a:r>
                        <a:rPr lang="en-US" sz="1600" dirty="0">
                          <a:effectLst/>
                        </a:rPr>
                        <a:t>College of the </a:t>
                      </a:r>
                      <a:r>
                        <a:rPr lang="en-US" sz="1600" dirty="0" smtClean="0">
                          <a:effectLst/>
                        </a:rPr>
                        <a:t>Redwoods</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3466" marR="43466" marT="0" marB="0"/>
                </a:tc>
                <a:extLst>
                  <a:ext uri="{0D108BD9-81ED-4DB2-BD59-A6C34878D82A}">
                    <a16:rowId xmlns:a16="http://schemas.microsoft.com/office/drawing/2014/main" val="1585677676"/>
                  </a:ext>
                </a:extLst>
              </a:tr>
              <a:tr h="141678">
                <a:tc>
                  <a:txBody>
                    <a:bodyPr/>
                    <a:lstStyle/>
                    <a:p>
                      <a:pPr marL="0" marR="0">
                        <a:spcBef>
                          <a:spcPts val="0"/>
                        </a:spcBef>
                        <a:spcAft>
                          <a:spcPts val="0"/>
                        </a:spcAft>
                      </a:pPr>
                      <a:r>
                        <a:rPr lang="en-US" sz="1800" b="1" dirty="0">
                          <a:effectLst/>
                        </a:rPr>
                        <a:t>ACADEMIC REPRESENTATIVES</a:t>
                      </a:r>
                      <a:endParaRPr lang="en-US" sz="18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3466" marR="43466" marT="0" marB="0"/>
                </a:tc>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416094936"/>
                  </a:ext>
                </a:extLst>
              </a:tr>
              <a:tr h="739833">
                <a:tc>
                  <a:txBody>
                    <a:bodyPr/>
                    <a:lstStyle/>
                    <a:p>
                      <a:pPr marL="0" marR="0">
                        <a:spcBef>
                          <a:spcPts val="0"/>
                        </a:spcBef>
                        <a:spcAft>
                          <a:spcPts val="0"/>
                        </a:spcAft>
                      </a:pPr>
                      <a:r>
                        <a:rPr lang="en-US" sz="1800" dirty="0" smtClean="0">
                          <a:effectLst/>
                        </a:rPr>
                        <a:t>Ms</a:t>
                      </a:r>
                      <a:r>
                        <a:rPr lang="en-US" sz="1800" dirty="0">
                          <a:effectLst/>
                        </a:rPr>
                        <a:t>. Kristina Allende</a:t>
                      </a:r>
                    </a:p>
                    <a:p>
                      <a:pPr marL="0" marR="0">
                        <a:spcBef>
                          <a:spcPts val="0"/>
                        </a:spcBef>
                        <a:spcAft>
                          <a:spcPts val="0"/>
                        </a:spcAft>
                      </a:pPr>
                      <a:r>
                        <a:rPr lang="en-US" sz="1800" dirty="0">
                          <a:effectLst/>
                        </a:rPr>
                        <a:t>Professor of English </a:t>
                      </a:r>
                    </a:p>
                    <a:p>
                      <a:pPr marL="0" marR="0">
                        <a:spcBef>
                          <a:spcPts val="0"/>
                        </a:spcBef>
                        <a:spcAft>
                          <a:spcPts val="0"/>
                        </a:spcAft>
                      </a:pPr>
                      <a:r>
                        <a:rPr lang="en-US" sz="1800" dirty="0">
                          <a:effectLst/>
                        </a:rPr>
                        <a:t>Mt. San Antonio College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3466" marR="43466" marT="0" marB="0"/>
                </a:tc>
                <a:tc>
                  <a:txBody>
                    <a:bodyPr/>
                    <a:lstStyle/>
                    <a:p>
                      <a:pPr marL="0" marR="0">
                        <a:spcBef>
                          <a:spcPts val="0"/>
                        </a:spcBef>
                        <a:spcAft>
                          <a:spcPts val="0"/>
                        </a:spcAft>
                      </a:pPr>
                      <a:r>
                        <a:rPr lang="en-US" sz="1800" dirty="0" smtClean="0">
                          <a:effectLst/>
                        </a:rPr>
                        <a:t>Ms</a:t>
                      </a:r>
                      <a:r>
                        <a:rPr lang="en-US" sz="1800" dirty="0">
                          <a:effectLst/>
                        </a:rPr>
                        <a:t>. Cheryl Bailey</a:t>
                      </a:r>
                    </a:p>
                    <a:p>
                      <a:pPr marL="0" marR="0">
                        <a:spcBef>
                          <a:spcPts val="0"/>
                        </a:spcBef>
                        <a:spcAft>
                          <a:spcPts val="0"/>
                        </a:spcAft>
                      </a:pPr>
                      <a:r>
                        <a:rPr lang="en-US" sz="1800" dirty="0">
                          <a:effectLst/>
                        </a:rPr>
                        <a:t>Instruction Librarian; SLO Coordinator </a:t>
                      </a:r>
                    </a:p>
                    <a:p>
                      <a:pPr marL="0" marR="0">
                        <a:spcBef>
                          <a:spcPts val="0"/>
                        </a:spcBef>
                        <a:spcAft>
                          <a:spcPts val="0"/>
                        </a:spcAft>
                      </a:pPr>
                      <a:r>
                        <a:rPr lang="en-US" sz="1800" dirty="0">
                          <a:effectLst/>
                        </a:rPr>
                        <a:t>Irvine Valley </a:t>
                      </a:r>
                      <a:r>
                        <a:rPr lang="en-US" sz="1800" dirty="0" smtClean="0">
                          <a:effectLst/>
                        </a:rPr>
                        <a:t>College</a:t>
                      </a:r>
                      <a:r>
                        <a:rPr lang="en-US" sz="1800" dirty="0">
                          <a:effectLst/>
                        </a:rPr>
                        <a: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3466" marR="43466" marT="0" marB="0"/>
                </a:tc>
                <a:extLst>
                  <a:ext uri="{0D108BD9-81ED-4DB2-BD59-A6C34878D82A}">
                    <a16:rowId xmlns:a16="http://schemas.microsoft.com/office/drawing/2014/main" val="3935719977"/>
                  </a:ext>
                </a:extLst>
              </a:tr>
              <a:tr h="1025719">
                <a:tc>
                  <a:txBody>
                    <a:bodyPr/>
                    <a:lstStyle/>
                    <a:p>
                      <a:pPr marL="0" marR="0">
                        <a:spcBef>
                          <a:spcPts val="0"/>
                        </a:spcBef>
                        <a:spcAft>
                          <a:spcPts val="0"/>
                        </a:spcAft>
                      </a:pPr>
                      <a:r>
                        <a:rPr lang="en-US" sz="1800" dirty="0">
                          <a:effectLst/>
                        </a:rPr>
                        <a:t> </a:t>
                      </a:r>
                      <a:r>
                        <a:rPr lang="en-US" sz="1800" dirty="0" smtClean="0">
                          <a:effectLst/>
                        </a:rPr>
                        <a:t>Mr</a:t>
                      </a:r>
                      <a:r>
                        <a:rPr lang="en-US" sz="1800" dirty="0">
                          <a:effectLst/>
                        </a:rPr>
                        <a:t>. Caleb Fowler</a:t>
                      </a:r>
                    </a:p>
                    <a:p>
                      <a:pPr marL="0" marR="0">
                        <a:spcBef>
                          <a:spcPts val="0"/>
                        </a:spcBef>
                        <a:spcAft>
                          <a:spcPts val="0"/>
                        </a:spcAft>
                      </a:pPr>
                      <a:r>
                        <a:rPr lang="en-US" sz="1800" dirty="0">
                          <a:effectLst/>
                        </a:rPr>
                        <a:t>Assistant Professor Computer Info. Science; Business </a:t>
                      </a:r>
                    </a:p>
                    <a:p>
                      <a:pPr marL="0" marR="0">
                        <a:spcBef>
                          <a:spcPts val="0"/>
                        </a:spcBef>
                        <a:spcAft>
                          <a:spcPts val="0"/>
                        </a:spcAft>
                      </a:pPr>
                      <a:r>
                        <a:rPr lang="en-US" sz="1800" dirty="0">
                          <a:effectLst/>
                        </a:rPr>
                        <a:t>Folsom Lake College</a:t>
                      </a:r>
                    </a:p>
                    <a:p>
                      <a:pPr marL="0" marR="0">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3466" marR="43466" marT="0" marB="0"/>
                </a:tc>
                <a:tc>
                  <a:txBody>
                    <a:bodyPr/>
                    <a:lstStyle/>
                    <a:p>
                      <a:pPr marL="0" marR="0">
                        <a:spcBef>
                          <a:spcPts val="0"/>
                        </a:spcBef>
                        <a:spcAft>
                          <a:spcPts val="0"/>
                        </a:spcAft>
                      </a:pPr>
                      <a:r>
                        <a:rPr lang="en-US" sz="1800" dirty="0">
                          <a:effectLst/>
                        </a:rPr>
                        <a:t> </a:t>
                      </a:r>
                      <a:r>
                        <a:rPr lang="en-US" sz="1800" dirty="0" smtClean="0">
                          <a:effectLst/>
                        </a:rPr>
                        <a:t>Ms</a:t>
                      </a:r>
                      <a:r>
                        <a:rPr lang="en-US" sz="1800" dirty="0">
                          <a:effectLst/>
                        </a:rPr>
                        <a:t>. Georgie Monahan</a:t>
                      </a:r>
                    </a:p>
                    <a:p>
                      <a:pPr marL="0" marR="0">
                        <a:spcBef>
                          <a:spcPts val="0"/>
                        </a:spcBef>
                        <a:spcAft>
                          <a:spcPts val="0"/>
                        </a:spcAft>
                      </a:pPr>
                      <a:r>
                        <a:rPr lang="en-US" sz="1800" dirty="0">
                          <a:effectLst/>
                        </a:rPr>
                        <a:t>Faculty, Communication Studies &amp; Program Review Coordinator </a:t>
                      </a:r>
                    </a:p>
                    <a:p>
                      <a:pPr marL="0" marR="0">
                        <a:spcBef>
                          <a:spcPts val="0"/>
                        </a:spcBef>
                        <a:spcAft>
                          <a:spcPts val="0"/>
                        </a:spcAft>
                      </a:pPr>
                      <a:r>
                        <a:rPr lang="en-US" sz="1800" dirty="0">
                          <a:effectLst/>
                        </a:rPr>
                        <a:t>Orange Coast College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3466" marR="43466" marT="0" marB="0"/>
                </a:tc>
                <a:extLst>
                  <a:ext uri="{0D108BD9-81ED-4DB2-BD59-A6C34878D82A}">
                    <a16:rowId xmlns:a16="http://schemas.microsoft.com/office/drawing/2014/main" val="1711766991"/>
                  </a:ext>
                </a:extLst>
              </a:tr>
              <a:tr h="820575">
                <a:tc>
                  <a:txBody>
                    <a:bodyPr/>
                    <a:lstStyle/>
                    <a:p>
                      <a:pPr marL="0" marR="0">
                        <a:spcBef>
                          <a:spcPts val="0"/>
                        </a:spcBef>
                        <a:spcAft>
                          <a:spcPts val="0"/>
                        </a:spcAft>
                      </a:pPr>
                      <a:r>
                        <a:rPr lang="en-US" sz="1800" dirty="0">
                          <a:effectLst/>
                        </a:rPr>
                        <a:t>Dr. Tish Young</a:t>
                      </a:r>
                    </a:p>
                    <a:p>
                      <a:pPr marL="0" marR="0">
                        <a:spcBef>
                          <a:spcPts val="0"/>
                        </a:spcBef>
                        <a:spcAft>
                          <a:spcPts val="0"/>
                        </a:spcAft>
                      </a:pPr>
                      <a:r>
                        <a:rPr lang="en-US" sz="1800" dirty="0">
                          <a:effectLst/>
                        </a:rPr>
                        <a:t>Senior Dean of Instruction </a:t>
                      </a:r>
                    </a:p>
                    <a:p>
                      <a:pPr marL="0" marR="0">
                        <a:spcBef>
                          <a:spcPts val="0"/>
                        </a:spcBef>
                        <a:spcAft>
                          <a:spcPts val="0"/>
                        </a:spcAft>
                      </a:pPr>
                      <a:r>
                        <a:rPr lang="en-US" sz="1800" dirty="0">
                          <a:effectLst/>
                        </a:rPr>
                        <a:t>Contra Costa </a:t>
                      </a:r>
                      <a:r>
                        <a:rPr lang="en-US" sz="1800" dirty="0" smtClean="0">
                          <a:effectLst/>
                        </a:rPr>
                        <a:t>College</a:t>
                      </a:r>
                      <a:endParaRPr lang="en-US" sz="1800" dirty="0">
                        <a:effectLst/>
                      </a:endParaRPr>
                    </a:p>
                  </a:txBody>
                  <a:tcPr marL="43466" marR="43466"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3466" marR="43466" marT="0" marB="0"/>
                </a:tc>
                <a:extLst>
                  <a:ext uri="{0D108BD9-81ED-4DB2-BD59-A6C34878D82A}">
                    <a16:rowId xmlns:a16="http://schemas.microsoft.com/office/drawing/2014/main" val="3420162283"/>
                  </a:ext>
                </a:extLst>
              </a:tr>
              <a:tr h="205144">
                <a:tc>
                  <a:txBody>
                    <a:bodyPr/>
                    <a:lstStyle/>
                    <a:p>
                      <a:pPr marL="0" marR="0">
                        <a:spcBef>
                          <a:spcPts val="0"/>
                        </a:spcBef>
                        <a:spcAft>
                          <a:spcPts val="0"/>
                        </a:spcAft>
                      </a:pPr>
                      <a:r>
                        <a:rPr lang="en-US" sz="1800" b="1" dirty="0">
                          <a:effectLst/>
                        </a:rPr>
                        <a:t>ADMINISTRATIVE REPRESENTATIVES</a:t>
                      </a:r>
                      <a:endParaRPr lang="en-US" sz="18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3466" marR="43466"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812129116"/>
                  </a:ext>
                </a:extLst>
              </a:tr>
              <a:tr h="883819">
                <a:tc>
                  <a:txBody>
                    <a:bodyPr/>
                    <a:lstStyle/>
                    <a:p>
                      <a:pPr marL="0" marR="0">
                        <a:spcBef>
                          <a:spcPts val="0"/>
                        </a:spcBef>
                        <a:spcAft>
                          <a:spcPts val="0"/>
                        </a:spcAft>
                      </a:pPr>
                      <a:r>
                        <a:rPr lang="en-US" sz="1800" dirty="0" smtClean="0">
                          <a:effectLst/>
                        </a:rPr>
                        <a:t>Dr</a:t>
                      </a:r>
                      <a:r>
                        <a:rPr lang="en-US" sz="1800" dirty="0">
                          <a:effectLst/>
                        </a:rPr>
                        <a:t>. Valerie </a:t>
                      </a:r>
                      <a:r>
                        <a:rPr lang="en-US" sz="1800" dirty="0" err="1">
                          <a:effectLst/>
                        </a:rPr>
                        <a:t>Barko</a:t>
                      </a:r>
                      <a:endParaRPr lang="en-US" sz="1800" dirty="0">
                        <a:effectLst/>
                      </a:endParaRPr>
                    </a:p>
                    <a:p>
                      <a:pPr marL="0" marR="0">
                        <a:spcBef>
                          <a:spcPts val="0"/>
                        </a:spcBef>
                        <a:spcAft>
                          <a:spcPts val="0"/>
                        </a:spcAft>
                      </a:pPr>
                      <a:r>
                        <a:rPr lang="en-US" sz="1800" dirty="0">
                          <a:effectLst/>
                        </a:rPr>
                        <a:t>Director of Institutional Effectiveness and University Center/ALO </a:t>
                      </a:r>
                    </a:p>
                    <a:p>
                      <a:pPr marL="0" marR="0">
                        <a:spcBef>
                          <a:spcPts val="0"/>
                        </a:spcBef>
                        <a:spcAft>
                          <a:spcPts val="0"/>
                        </a:spcAft>
                      </a:pPr>
                      <a:r>
                        <a:rPr lang="en-US" sz="1800" dirty="0">
                          <a:effectLst/>
                        </a:rPr>
                        <a:t>Kauai Community </a:t>
                      </a:r>
                      <a:r>
                        <a:rPr lang="en-US" sz="1800" dirty="0" smtClean="0">
                          <a:effectLst/>
                        </a:rPr>
                        <a:t>College</a:t>
                      </a:r>
                    </a:p>
                  </a:txBody>
                  <a:tcPr marL="43466" marR="43466" marT="0" marB="0"/>
                </a:tc>
                <a:tc>
                  <a:txBody>
                    <a:bodyPr/>
                    <a:lstStyle/>
                    <a:p>
                      <a:pPr marL="0" marR="0">
                        <a:spcBef>
                          <a:spcPts val="0"/>
                        </a:spcBef>
                        <a:spcAft>
                          <a:spcPts val="0"/>
                        </a:spcAft>
                      </a:pPr>
                      <a:r>
                        <a:rPr lang="en-US" sz="1800" dirty="0" smtClean="0">
                          <a:effectLst/>
                        </a:rPr>
                        <a:t>Mr</a:t>
                      </a:r>
                      <a:r>
                        <a:rPr lang="en-US" sz="1800" dirty="0">
                          <a:effectLst/>
                        </a:rPr>
                        <a:t>. Robert </a:t>
                      </a:r>
                      <a:r>
                        <a:rPr lang="en-US" sz="1800" dirty="0" err="1">
                          <a:effectLst/>
                        </a:rPr>
                        <a:t>Suppelsa</a:t>
                      </a:r>
                      <a:endParaRPr lang="en-US" sz="1800" dirty="0">
                        <a:effectLst/>
                      </a:endParaRPr>
                    </a:p>
                    <a:p>
                      <a:pPr marL="0" marR="0">
                        <a:spcBef>
                          <a:spcPts val="0"/>
                        </a:spcBef>
                        <a:spcAft>
                          <a:spcPts val="0"/>
                        </a:spcAft>
                      </a:pPr>
                      <a:r>
                        <a:rPr lang="en-US" sz="1800" dirty="0">
                          <a:effectLst/>
                        </a:rPr>
                        <a:t>Vice President Administrative Services </a:t>
                      </a:r>
                    </a:p>
                    <a:p>
                      <a:pPr marL="0" marR="0">
                        <a:spcBef>
                          <a:spcPts val="0"/>
                        </a:spcBef>
                        <a:spcAft>
                          <a:spcPts val="0"/>
                        </a:spcAft>
                      </a:pPr>
                      <a:r>
                        <a:rPr lang="en-US" sz="1800" dirty="0">
                          <a:effectLst/>
                        </a:rPr>
                        <a:t>Los Angeles Harbor College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3466" marR="43466" marT="0" marB="0"/>
                </a:tc>
                <a:extLst>
                  <a:ext uri="{0D108BD9-81ED-4DB2-BD59-A6C34878D82A}">
                    <a16:rowId xmlns:a16="http://schemas.microsoft.com/office/drawing/2014/main" val="3572819548"/>
                  </a:ext>
                </a:extLst>
              </a:tr>
              <a:tr h="820575">
                <a:tc>
                  <a:txBody>
                    <a:bodyPr/>
                    <a:lstStyle/>
                    <a:p>
                      <a:pPr marL="0" marR="0">
                        <a:spcBef>
                          <a:spcPts val="0"/>
                        </a:spcBef>
                        <a:spcAft>
                          <a:spcPts val="0"/>
                        </a:spcAft>
                      </a:pPr>
                      <a:r>
                        <a:rPr lang="en-US" sz="1800" dirty="0">
                          <a:effectLst/>
                        </a:rPr>
                        <a:t>Dr. Ryan </a:t>
                      </a:r>
                      <a:r>
                        <a:rPr lang="en-US" sz="1800" dirty="0" err="1">
                          <a:effectLst/>
                        </a:rPr>
                        <a:t>Theule</a:t>
                      </a:r>
                      <a:endParaRPr lang="en-US" sz="1800" dirty="0">
                        <a:effectLst/>
                      </a:endParaRPr>
                    </a:p>
                    <a:p>
                      <a:pPr marL="0" marR="0">
                        <a:spcBef>
                          <a:spcPts val="0"/>
                        </a:spcBef>
                        <a:spcAft>
                          <a:spcPts val="0"/>
                        </a:spcAft>
                      </a:pPr>
                      <a:r>
                        <a:rPr lang="en-US" sz="1800" dirty="0">
                          <a:effectLst/>
                        </a:rPr>
                        <a:t>Vice President, Canyon Country Campus &amp; Grants Development </a:t>
                      </a:r>
                    </a:p>
                    <a:p>
                      <a:pPr marL="0" marR="0">
                        <a:spcBef>
                          <a:spcPts val="0"/>
                        </a:spcBef>
                        <a:spcAft>
                          <a:spcPts val="0"/>
                        </a:spcAft>
                      </a:pPr>
                      <a:r>
                        <a:rPr lang="en-US" sz="1800" dirty="0">
                          <a:effectLst/>
                        </a:rPr>
                        <a:t>College of the </a:t>
                      </a:r>
                      <a:r>
                        <a:rPr lang="en-US" sz="1800" dirty="0" smtClean="0">
                          <a:effectLst/>
                        </a:rPr>
                        <a:t>Canyons</a:t>
                      </a:r>
                      <a:endParaRPr lang="en-US" sz="1800" dirty="0">
                        <a:effectLst/>
                      </a:endParaRPr>
                    </a:p>
                  </a:txBody>
                  <a:tcPr marL="43466" marR="43466" marT="0" marB="0"/>
                </a:tc>
                <a:tc>
                  <a:txBody>
                    <a:bodyPr/>
                    <a:lstStyle/>
                    <a:p>
                      <a:pPr marL="0" marR="0">
                        <a:spcBef>
                          <a:spcPts val="0"/>
                        </a:spcBef>
                        <a:spcAft>
                          <a:spcPts val="0"/>
                        </a:spcAft>
                      </a:pPr>
                      <a:r>
                        <a:rPr lang="en-US" sz="1600" dirty="0">
                          <a:effectLst/>
                        </a:rPr>
                        <a:t> </a:t>
                      </a:r>
                      <a:r>
                        <a:rPr lang="en-US" sz="1600" b="1" dirty="0" smtClean="0">
                          <a:effectLst/>
                        </a:rPr>
                        <a:t>ACCJC STAFF LIAISON</a:t>
                      </a:r>
                    </a:p>
                    <a:p>
                      <a:r>
                        <a:rPr lang="en-US" sz="1800" kern="1200" dirty="0" smtClean="0">
                          <a:solidFill>
                            <a:schemeClr val="dk1"/>
                          </a:solidFill>
                          <a:effectLst/>
                          <a:latin typeface="+mn-lt"/>
                          <a:ea typeface="+mn-ea"/>
                          <a:cs typeface="+mn-cs"/>
                        </a:rPr>
                        <a:t>Dr. Richard Winn</a:t>
                      </a:r>
                    </a:p>
                    <a:p>
                      <a:r>
                        <a:rPr lang="en-US" sz="1800" kern="1200" dirty="0" smtClean="0">
                          <a:solidFill>
                            <a:schemeClr val="dk1"/>
                          </a:solidFill>
                          <a:effectLst/>
                          <a:latin typeface="+mn-lt"/>
                          <a:ea typeface="+mn-ea"/>
                          <a:cs typeface="+mn-cs"/>
                        </a:rPr>
                        <a:t>President</a:t>
                      </a:r>
                    </a:p>
                    <a:p>
                      <a:r>
                        <a:rPr lang="en-US" sz="1800" kern="1200" dirty="0" smtClean="0">
                          <a:solidFill>
                            <a:schemeClr val="dk1"/>
                          </a:solidFill>
                          <a:effectLst/>
                          <a:latin typeface="+mn-lt"/>
                          <a:ea typeface="+mn-ea"/>
                          <a:cs typeface="+mn-cs"/>
                        </a:rPr>
                        <a:t>ACCJC</a:t>
                      </a:r>
                    </a:p>
                  </a:txBody>
                  <a:tcPr marL="43466" marR="43466" marT="0" marB="0"/>
                </a:tc>
                <a:extLst>
                  <a:ext uri="{0D108BD9-81ED-4DB2-BD59-A6C34878D82A}">
                    <a16:rowId xmlns:a16="http://schemas.microsoft.com/office/drawing/2014/main" val="1255862453"/>
                  </a:ext>
                </a:extLst>
              </a:tr>
            </a:tbl>
          </a:graphicData>
        </a:graphic>
      </p:graphicFrame>
    </p:spTree>
    <p:extLst>
      <p:ext uri="{BB962C8B-B14F-4D97-AF65-F5344CB8AC3E}">
        <p14:creationId xmlns:p14="http://schemas.microsoft.com/office/powerpoint/2010/main" val="122819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Accreditation Standards</a:t>
            </a:r>
            <a:endParaRPr lang="en-US" dirty="0"/>
          </a:p>
        </p:txBody>
      </p:sp>
      <p:sp>
        <p:nvSpPr>
          <p:cNvPr id="4" name="Content Placeholder 3"/>
          <p:cNvSpPr>
            <a:spLocks noGrp="1"/>
          </p:cNvSpPr>
          <p:nvPr>
            <p:ph idx="1"/>
          </p:nvPr>
        </p:nvSpPr>
        <p:spPr>
          <a:xfrm>
            <a:off x="597569" y="2085507"/>
            <a:ext cx="11251130" cy="2736750"/>
          </a:xfrm>
        </p:spPr>
        <p:txBody>
          <a:bodyPr/>
          <a:lstStyle/>
          <a:p>
            <a:pPr marL="2060575" indent="-2060575">
              <a:lnSpc>
                <a:spcPct val="100000"/>
              </a:lnSpc>
              <a:spcBef>
                <a:spcPts val="0"/>
              </a:spcBef>
              <a:spcAft>
                <a:spcPts val="600"/>
              </a:spcAft>
              <a:buNone/>
            </a:pPr>
            <a:r>
              <a:rPr lang="en-US" b="1" dirty="0" smtClean="0"/>
              <a:t>Standard I</a:t>
            </a:r>
            <a:r>
              <a:rPr lang="en-US" dirty="0" smtClean="0"/>
              <a:t>: 	Mission, Academic Quality and Institutional Effectiveness and Integrity</a:t>
            </a:r>
          </a:p>
          <a:p>
            <a:pPr marL="0" indent="0" defTabSz="1030288">
              <a:lnSpc>
                <a:spcPct val="100000"/>
              </a:lnSpc>
              <a:spcBef>
                <a:spcPts val="0"/>
              </a:spcBef>
              <a:spcAft>
                <a:spcPts val="600"/>
              </a:spcAft>
              <a:buNone/>
            </a:pPr>
            <a:r>
              <a:rPr lang="en-US" b="1" dirty="0" smtClean="0"/>
              <a:t>Standard II:</a:t>
            </a:r>
            <a:r>
              <a:rPr lang="en-US" dirty="0" smtClean="0"/>
              <a:t> 	Student Learning Programs and Support Services</a:t>
            </a:r>
          </a:p>
          <a:p>
            <a:pPr marL="2060575" indent="-2060575">
              <a:lnSpc>
                <a:spcPct val="100000"/>
              </a:lnSpc>
              <a:spcBef>
                <a:spcPts val="0"/>
              </a:spcBef>
              <a:spcAft>
                <a:spcPts val="600"/>
              </a:spcAft>
              <a:buNone/>
              <a:tabLst>
                <a:tab pos="2060575" algn="l"/>
              </a:tabLst>
            </a:pPr>
            <a:r>
              <a:rPr lang="en-US" b="1" dirty="0" smtClean="0"/>
              <a:t>Standard III:</a:t>
            </a:r>
            <a:r>
              <a:rPr lang="en-US" dirty="0" smtClean="0"/>
              <a:t> 	Resources</a:t>
            </a:r>
          </a:p>
          <a:p>
            <a:pPr marL="2060575" indent="-2060575">
              <a:lnSpc>
                <a:spcPct val="100000"/>
              </a:lnSpc>
              <a:spcBef>
                <a:spcPts val="0"/>
              </a:spcBef>
              <a:spcAft>
                <a:spcPts val="600"/>
              </a:spcAft>
              <a:buNone/>
            </a:pPr>
            <a:r>
              <a:rPr lang="en-US" b="1" dirty="0" smtClean="0"/>
              <a:t>Standard IV:	</a:t>
            </a:r>
            <a:r>
              <a:rPr lang="en-US" dirty="0" smtClean="0"/>
              <a:t>Leadership and Governance</a:t>
            </a:r>
            <a:endParaRPr lang="en-US" dirty="0"/>
          </a:p>
        </p:txBody>
      </p:sp>
    </p:spTree>
    <p:extLst>
      <p:ext uri="{BB962C8B-B14F-4D97-AF65-F5344CB8AC3E}">
        <p14:creationId xmlns:p14="http://schemas.microsoft.com/office/powerpoint/2010/main" val="1679005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336856" y="3483515"/>
            <a:ext cx="2071486" cy="1770720"/>
            <a:chOff x="2032000" y="3169920"/>
            <a:chExt cx="2552192" cy="2968413"/>
          </a:xfrm>
        </p:grpSpPr>
        <p:graphicFrame>
          <p:nvGraphicFramePr>
            <p:cNvPr id="5" name="Diagram 4"/>
            <p:cNvGraphicFramePr/>
            <p:nvPr/>
          </p:nvGraphicFramePr>
          <p:xfrm>
            <a:off x="2032000" y="3169920"/>
            <a:ext cx="2552192" cy="2968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2931020" y="4387120"/>
              <a:ext cx="736876" cy="633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A</a:t>
              </a:r>
              <a:r>
                <a:rPr lang="en-US" sz="1100" dirty="0" smtClean="0">
                  <a:solidFill>
                    <a:schemeClr val="tx1"/>
                  </a:solidFill>
                </a:rPr>
                <a:t>PC</a:t>
              </a:r>
              <a:endParaRPr lang="en-US" sz="1100" dirty="0">
                <a:solidFill>
                  <a:schemeClr val="tx1"/>
                </a:solidFill>
              </a:endParaRPr>
            </a:p>
          </p:txBody>
        </p:sp>
      </p:grpSp>
      <p:sp>
        <p:nvSpPr>
          <p:cNvPr id="14" name="Oval 13"/>
          <p:cNvSpPr/>
          <p:nvPr/>
        </p:nvSpPr>
        <p:spPr>
          <a:xfrm>
            <a:off x="2271313" y="1992750"/>
            <a:ext cx="1157784" cy="1123833"/>
          </a:xfrm>
          <a:prstGeom prst="ellipse">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Academic Senate (faculty)</a:t>
            </a:r>
            <a:endParaRPr lang="en-US" sz="1200" dirty="0">
              <a:solidFill>
                <a:schemeClr val="bg1"/>
              </a:solidFill>
            </a:endParaRPr>
          </a:p>
        </p:txBody>
      </p:sp>
      <p:sp>
        <p:nvSpPr>
          <p:cNvPr id="15" name="Oval 14"/>
          <p:cNvSpPr/>
          <p:nvPr/>
        </p:nvSpPr>
        <p:spPr>
          <a:xfrm>
            <a:off x="716240" y="2012122"/>
            <a:ext cx="1176366" cy="110668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ASCC</a:t>
            </a:r>
          </a:p>
          <a:p>
            <a:pPr algn="ctr"/>
            <a:r>
              <a:rPr lang="en-US" sz="1200" dirty="0" smtClean="0">
                <a:solidFill>
                  <a:schemeClr val="bg1"/>
                </a:solidFill>
              </a:rPr>
              <a:t>(students)</a:t>
            </a:r>
            <a:endParaRPr lang="en-US" sz="1200" dirty="0">
              <a:solidFill>
                <a:schemeClr val="bg1"/>
              </a:solidFill>
            </a:endParaRPr>
          </a:p>
        </p:txBody>
      </p:sp>
      <p:sp>
        <p:nvSpPr>
          <p:cNvPr id="16" name="Oval 15"/>
          <p:cNvSpPr/>
          <p:nvPr/>
        </p:nvSpPr>
        <p:spPr>
          <a:xfrm>
            <a:off x="3919777" y="2012122"/>
            <a:ext cx="1136040" cy="1104461"/>
          </a:xfrm>
          <a:prstGeom prst="ellipse">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ClassifiedSenate (staff)</a:t>
            </a:r>
            <a:endParaRPr lang="en-US" sz="1200" dirty="0">
              <a:solidFill>
                <a:schemeClr val="bg1"/>
              </a:solidFill>
            </a:endParaRPr>
          </a:p>
        </p:txBody>
      </p:sp>
      <p:sp>
        <p:nvSpPr>
          <p:cNvPr id="19" name="Rectangle 18"/>
          <p:cNvSpPr/>
          <p:nvPr/>
        </p:nvSpPr>
        <p:spPr>
          <a:xfrm>
            <a:off x="4859314" y="442762"/>
            <a:ext cx="1962722" cy="645624"/>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President</a:t>
            </a:r>
            <a:endParaRPr lang="en-US" sz="2400" b="1" dirty="0">
              <a:solidFill>
                <a:schemeClr val="bg1"/>
              </a:solidFill>
            </a:endParaRPr>
          </a:p>
        </p:txBody>
      </p:sp>
      <p:grpSp>
        <p:nvGrpSpPr>
          <p:cNvPr id="39" name="Group 38"/>
          <p:cNvGrpSpPr/>
          <p:nvPr/>
        </p:nvGrpSpPr>
        <p:grpSpPr>
          <a:xfrm>
            <a:off x="6396112" y="3519697"/>
            <a:ext cx="2071486" cy="1770720"/>
            <a:chOff x="2032000" y="3169920"/>
            <a:chExt cx="2552192" cy="2968413"/>
          </a:xfrm>
        </p:grpSpPr>
        <p:graphicFrame>
          <p:nvGraphicFramePr>
            <p:cNvPr id="40" name="Diagram 39"/>
            <p:cNvGraphicFramePr/>
            <p:nvPr/>
          </p:nvGraphicFramePr>
          <p:xfrm>
            <a:off x="2032000" y="3169920"/>
            <a:ext cx="2552192" cy="29684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1" name="Oval 40"/>
            <p:cNvSpPr/>
            <p:nvPr/>
          </p:nvSpPr>
          <p:spPr>
            <a:xfrm>
              <a:off x="2931020" y="4387120"/>
              <a:ext cx="736876" cy="633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IPC</a:t>
              </a:r>
              <a:endParaRPr lang="en-US" sz="1100" dirty="0">
                <a:solidFill>
                  <a:schemeClr val="tx1"/>
                </a:solidFill>
              </a:endParaRPr>
            </a:p>
          </p:txBody>
        </p:sp>
      </p:grpSp>
      <p:grpSp>
        <p:nvGrpSpPr>
          <p:cNvPr id="42" name="Group 41"/>
          <p:cNvGrpSpPr/>
          <p:nvPr/>
        </p:nvGrpSpPr>
        <p:grpSpPr>
          <a:xfrm>
            <a:off x="8413216" y="3471171"/>
            <a:ext cx="2071486" cy="1770720"/>
            <a:chOff x="2032000" y="3169920"/>
            <a:chExt cx="2552192" cy="2968413"/>
          </a:xfrm>
        </p:grpSpPr>
        <p:graphicFrame>
          <p:nvGraphicFramePr>
            <p:cNvPr id="43" name="Diagram 42"/>
            <p:cNvGraphicFramePr/>
            <p:nvPr/>
          </p:nvGraphicFramePr>
          <p:xfrm>
            <a:off x="2032000" y="3169920"/>
            <a:ext cx="2552192" cy="296841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4" name="Oval 43"/>
            <p:cNvSpPr/>
            <p:nvPr/>
          </p:nvSpPr>
          <p:spPr>
            <a:xfrm>
              <a:off x="2931020" y="4387120"/>
              <a:ext cx="736876" cy="633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SSPC</a:t>
              </a:r>
              <a:endParaRPr lang="en-US" sz="900" dirty="0">
                <a:solidFill>
                  <a:schemeClr val="tx1"/>
                </a:solidFill>
              </a:endParaRPr>
            </a:p>
          </p:txBody>
        </p:sp>
      </p:grpSp>
      <p:graphicFrame>
        <p:nvGraphicFramePr>
          <p:cNvPr id="48" name="Diagram 47"/>
          <p:cNvGraphicFramePr/>
          <p:nvPr>
            <p:extLst/>
          </p:nvPr>
        </p:nvGraphicFramePr>
        <p:xfrm>
          <a:off x="5703718" y="1066507"/>
          <a:ext cx="3438615" cy="226844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cxnSp>
        <p:nvCxnSpPr>
          <p:cNvPr id="3" name="Elbow Connector 2"/>
          <p:cNvCxnSpPr>
            <a:stCxn id="15" idx="0"/>
          </p:cNvCxnSpPr>
          <p:nvPr/>
        </p:nvCxnSpPr>
        <p:spPr>
          <a:xfrm rot="5400000" flipH="1" flipV="1">
            <a:off x="2837189" y="-432204"/>
            <a:ext cx="911560" cy="3977093"/>
          </a:xfrm>
          <a:prstGeom prst="bentConnector3">
            <a:avLst>
              <a:gd name="adj1" fmla="val 50000"/>
            </a:avLst>
          </a:prstGeom>
          <a:ln w="28575">
            <a:solidFill>
              <a:schemeClr val="accent5">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14" idx="0"/>
          </p:cNvCxnSpPr>
          <p:nvPr/>
        </p:nvCxnSpPr>
        <p:spPr>
          <a:xfrm rot="5400000" flipH="1" flipV="1">
            <a:off x="3767295" y="178396"/>
            <a:ext cx="897264" cy="2731445"/>
          </a:xfrm>
          <a:prstGeom prst="bentConnector3">
            <a:avLst/>
          </a:prstGeom>
          <a:ln w="28575">
            <a:solidFill>
              <a:schemeClr val="accent5">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28"/>
          <p:cNvCxnSpPr>
            <a:endCxn id="48" idx="0"/>
          </p:cNvCxnSpPr>
          <p:nvPr/>
        </p:nvCxnSpPr>
        <p:spPr>
          <a:xfrm>
            <a:off x="6822036" y="882709"/>
            <a:ext cx="600989" cy="183798"/>
          </a:xfrm>
          <a:prstGeom prst="bentConnector2">
            <a:avLst/>
          </a:prstGeom>
          <a:ln w="28575">
            <a:solidFill>
              <a:schemeClr val="accent5">
                <a:lumMod val="75000"/>
              </a:schemeClr>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5" idx="0"/>
          </p:cNvCxnSpPr>
          <p:nvPr/>
        </p:nvCxnSpPr>
        <p:spPr>
          <a:xfrm rot="5400000" flipH="1" flipV="1">
            <a:off x="5548430" y="2468906"/>
            <a:ext cx="838778" cy="1190441"/>
          </a:xfrm>
          <a:prstGeom prst="bentConnector2">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43" idx="0"/>
          </p:cNvCxnSpPr>
          <p:nvPr/>
        </p:nvCxnSpPr>
        <p:spPr>
          <a:xfrm rot="16200000" flipV="1">
            <a:off x="8435610" y="2457822"/>
            <a:ext cx="803851" cy="1222848"/>
          </a:xfrm>
          <a:prstGeom prst="bentConnector2">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16200000" flipH="1">
            <a:off x="7238111" y="3434837"/>
            <a:ext cx="336902" cy="99178"/>
          </a:xfrm>
          <a:prstGeom prst="bentConnector3">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67040" y="3288864"/>
            <a:ext cx="1364426" cy="461665"/>
          </a:xfrm>
          <a:prstGeom prst="rect">
            <a:avLst/>
          </a:prstGeom>
          <a:noFill/>
          <a:ln w="3175">
            <a:solidFill>
              <a:schemeClr val="bg2">
                <a:lumMod val="50000"/>
              </a:schemeClr>
            </a:solidFill>
          </a:ln>
        </p:spPr>
        <p:txBody>
          <a:bodyPr wrap="square" rtlCol="0">
            <a:spAutoFit/>
          </a:bodyPr>
          <a:lstStyle/>
          <a:p>
            <a:pPr algn="ctr"/>
            <a:r>
              <a:rPr lang="en-US" sz="1200" b="1" dirty="0" smtClean="0">
                <a:latin typeface="Calibri" panose="020F0502020204030204" pitchFamily="34" charset="0"/>
                <a:ea typeface="Calibri" panose="020F0502020204030204" pitchFamily="34" charset="0"/>
                <a:cs typeface="Times New Roman" panose="02020603050405020304" pitchFamily="18" charset="0"/>
              </a:rPr>
              <a:t>Standards I.C, II.A, II.B, III.A, IV.A</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Elbow Connector 45"/>
          <p:cNvCxnSpPr>
            <a:stCxn id="16" idx="0"/>
            <a:endCxn id="19" idx="2"/>
          </p:cNvCxnSpPr>
          <p:nvPr/>
        </p:nvCxnSpPr>
        <p:spPr>
          <a:xfrm rot="5400000" flipH="1" flipV="1">
            <a:off x="4702368" y="873815"/>
            <a:ext cx="923736" cy="1352878"/>
          </a:xfrm>
          <a:prstGeom prst="bentConnector3">
            <a:avLst/>
          </a:prstGeom>
          <a:ln w="28575">
            <a:solidFill>
              <a:schemeClr val="accent5">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98439" y="508490"/>
            <a:ext cx="1152273" cy="517436"/>
          </a:xfrm>
          <a:prstGeom prst="rect">
            <a:avLst/>
          </a:prstGeom>
        </p:spPr>
      </p:pic>
      <p:sp>
        <p:nvSpPr>
          <p:cNvPr id="70" name="TextBox 69"/>
          <p:cNvSpPr txBox="1"/>
          <p:nvPr/>
        </p:nvSpPr>
        <p:spPr>
          <a:xfrm>
            <a:off x="1530407" y="366801"/>
            <a:ext cx="3085245" cy="830997"/>
          </a:xfrm>
          <a:prstGeom prst="rect">
            <a:avLst/>
          </a:prstGeom>
          <a:noFill/>
        </p:spPr>
        <p:txBody>
          <a:bodyPr wrap="square" rtlCol="0">
            <a:spAutoFit/>
          </a:bodyPr>
          <a:lstStyle/>
          <a:p>
            <a:r>
              <a:rPr lang="en-US" sz="1600" dirty="0" smtClean="0">
                <a:solidFill>
                  <a:srgbClr val="40775E"/>
                </a:solidFill>
              </a:rPr>
              <a:t>Accreditation Standards and the College’s Participatory Governance Structure</a:t>
            </a:r>
          </a:p>
        </p:txBody>
      </p:sp>
      <p:cxnSp>
        <p:nvCxnSpPr>
          <p:cNvPr id="9" name="Straight Connector 8"/>
          <p:cNvCxnSpPr>
            <a:stCxn id="14" idx="4"/>
            <a:endCxn id="4" idx="0"/>
          </p:cNvCxnSpPr>
          <p:nvPr/>
        </p:nvCxnSpPr>
        <p:spPr>
          <a:xfrm flipH="1">
            <a:off x="2849253" y="3116583"/>
            <a:ext cx="952" cy="172281"/>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9263032" y="1145058"/>
            <a:ext cx="2412412" cy="478849"/>
          </a:xfrm>
          <a:prstGeom prst="rect">
            <a:avLst/>
          </a:prstGeom>
          <a:noFill/>
          <a:ln w="3175">
            <a:solidFill>
              <a:srgbClr val="40775E"/>
            </a:solidFill>
          </a:ln>
        </p:spPr>
        <p:txBody>
          <a:bodyPr wrap="square" rtlCol="0">
            <a:spAutoFit/>
          </a:bodyPr>
          <a:lstStyle/>
          <a:p>
            <a:pPr algn="ct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Accreditation Oversight Committee (all standards)</a:t>
            </a:r>
            <a:endParaRPr lang="en-US" dirty="0" smtClean="0"/>
          </a:p>
        </p:txBody>
      </p:sp>
      <p:sp>
        <p:nvSpPr>
          <p:cNvPr id="60" name="TextBox 59"/>
          <p:cNvSpPr txBox="1"/>
          <p:nvPr/>
        </p:nvSpPr>
        <p:spPr>
          <a:xfrm>
            <a:off x="4364878" y="5732335"/>
            <a:ext cx="1775798" cy="289951"/>
          </a:xfrm>
          <a:prstGeom prst="rect">
            <a:avLst/>
          </a:prstGeom>
          <a:noFill/>
          <a:ln w="3175">
            <a:solidFill>
              <a:srgbClr val="40775E"/>
            </a:solidFill>
          </a:ln>
        </p:spPr>
        <p:txBody>
          <a:bodyPr wrap="square" rtlCol="0">
            <a:spAutoFit/>
          </a:bodyPr>
          <a:lstStyle/>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Standards III.A and III.D</a:t>
            </a:r>
            <a:endParaRPr lang="en-US" dirty="0" smtClean="0"/>
          </a:p>
        </p:txBody>
      </p:sp>
      <p:sp>
        <p:nvSpPr>
          <p:cNvPr id="61" name="TextBox 60"/>
          <p:cNvSpPr txBox="1"/>
          <p:nvPr/>
        </p:nvSpPr>
        <p:spPr>
          <a:xfrm>
            <a:off x="6538010" y="5743957"/>
            <a:ext cx="1499085" cy="289951"/>
          </a:xfrm>
          <a:prstGeom prst="rect">
            <a:avLst/>
          </a:prstGeom>
          <a:noFill/>
          <a:ln w="3175">
            <a:solidFill>
              <a:srgbClr val="40775E"/>
            </a:solidFill>
          </a:ln>
        </p:spPr>
        <p:txBody>
          <a:bodyPr wrap="square" rtlCol="0">
            <a:spAutoFit/>
          </a:bodyPr>
          <a:lstStyle/>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Standards II and I.C</a:t>
            </a:r>
            <a:endParaRPr lang="en-US" dirty="0" smtClean="0"/>
          </a:p>
        </p:txBody>
      </p:sp>
      <p:cxnSp>
        <p:nvCxnSpPr>
          <p:cNvPr id="56" name="Straight Connector 55"/>
          <p:cNvCxnSpPr>
            <a:stCxn id="61" idx="0"/>
            <a:endCxn id="41" idx="4"/>
          </p:cNvCxnSpPr>
          <p:nvPr/>
        </p:nvCxnSpPr>
        <p:spPr>
          <a:xfrm flipV="1">
            <a:off x="7406562" y="4623734"/>
            <a:ext cx="18282" cy="1120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Elbow Connector 70"/>
          <p:cNvCxnSpPr>
            <a:endCxn id="53" idx="1"/>
          </p:cNvCxnSpPr>
          <p:nvPr/>
        </p:nvCxnSpPr>
        <p:spPr>
          <a:xfrm flipV="1">
            <a:off x="7478268" y="1440974"/>
            <a:ext cx="1784764" cy="426329"/>
          </a:xfrm>
          <a:prstGeom prst="bentConnector3">
            <a:avLst/>
          </a:prstGeom>
          <a:ln w="19050">
            <a:solidFill>
              <a:srgbClr val="40775E"/>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826171" y="5713647"/>
            <a:ext cx="1664306" cy="289951"/>
          </a:xfrm>
          <a:prstGeom prst="rect">
            <a:avLst/>
          </a:prstGeom>
          <a:noFill/>
          <a:ln w="3175">
            <a:solidFill>
              <a:srgbClr val="40775E"/>
            </a:solidFill>
          </a:ln>
        </p:spPr>
        <p:txBody>
          <a:bodyPr wrap="square" rtlCol="0">
            <a:spAutoFit/>
          </a:bodyPr>
          <a:lstStyle/>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Standards II.B and II.C</a:t>
            </a:r>
            <a:endParaRPr lang="en-US" dirty="0" smtClean="0"/>
          </a:p>
        </p:txBody>
      </p:sp>
      <p:cxnSp>
        <p:nvCxnSpPr>
          <p:cNvPr id="36" name="Straight Connector 35"/>
          <p:cNvCxnSpPr/>
          <p:nvPr/>
        </p:nvCxnSpPr>
        <p:spPr>
          <a:xfrm flipV="1">
            <a:off x="9440776" y="4593425"/>
            <a:ext cx="8033" cy="11202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016027" y="3257949"/>
            <a:ext cx="935302" cy="461665"/>
          </a:xfrm>
          <a:prstGeom prst="rect">
            <a:avLst/>
          </a:prstGeom>
          <a:noFill/>
          <a:ln w="3175">
            <a:solidFill>
              <a:schemeClr val="bg2">
                <a:lumMod val="50000"/>
              </a:schemeClr>
            </a:solidFill>
          </a:ln>
        </p:spPr>
        <p:txBody>
          <a:bodyPr wrap="square" rtlCol="0">
            <a:spAutoFit/>
          </a:bodyPr>
          <a:lstStyle/>
          <a:p>
            <a:pPr algn="ctr"/>
            <a:r>
              <a:rPr lang="en-US" sz="1200" b="1" dirty="0" smtClean="0">
                <a:latin typeface="Calibri" panose="020F0502020204030204" pitchFamily="34" charset="0"/>
                <a:ea typeface="Calibri" panose="020F0502020204030204" pitchFamily="34" charset="0"/>
                <a:cs typeface="Times New Roman" panose="02020603050405020304" pitchFamily="18" charset="0"/>
              </a:rPr>
              <a:t>Standards I.C, IV.A</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49" name="Straight Connector 48"/>
          <p:cNvCxnSpPr>
            <a:stCxn id="47" idx="0"/>
            <a:endCxn id="16" idx="4"/>
          </p:cNvCxnSpPr>
          <p:nvPr/>
        </p:nvCxnSpPr>
        <p:spPr>
          <a:xfrm flipV="1">
            <a:off x="4483678" y="3116583"/>
            <a:ext cx="4119" cy="141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99579" y="3285224"/>
            <a:ext cx="935302" cy="461665"/>
          </a:xfrm>
          <a:prstGeom prst="rect">
            <a:avLst/>
          </a:prstGeom>
          <a:noFill/>
          <a:ln w="3175">
            <a:solidFill>
              <a:schemeClr val="bg2">
                <a:lumMod val="50000"/>
              </a:schemeClr>
            </a:solidFill>
          </a:ln>
        </p:spPr>
        <p:txBody>
          <a:bodyPr wrap="square" rtlCol="0">
            <a:spAutoFit/>
          </a:bodyPr>
          <a:lstStyle/>
          <a:p>
            <a:pPr algn="ctr"/>
            <a:r>
              <a:rPr lang="en-US" sz="1200" b="1" dirty="0" smtClean="0">
                <a:latin typeface="Calibri" panose="020F0502020204030204" pitchFamily="34" charset="0"/>
                <a:ea typeface="Calibri" panose="020F0502020204030204" pitchFamily="34" charset="0"/>
                <a:cs typeface="Times New Roman" panose="02020603050405020304" pitchFamily="18" charset="0"/>
              </a:rPr>
              <a:t>Standards I.C, IV.A</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4" name="Straight Connector 53"/>
          <p:cNvCxnSpPr>
            <a:stCxn id="52" idx="0"/>
          </p:cNvCxnSpPr>
          <p:nvPr/>
        </p:nvCxnSpPr>
        <p:spPr>
          <a:xfrm flipV="1">
            <a:off x="1267230" y="3143858"/>
            <a:ext cx="4119" cy="141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335076" y="4623734"/>
            <a:ext cx="18282" cy="1120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7415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336856" y="3483515"/>
            <a:ext cx="2071486" cy="1770720"/>
            <a:chOff x="2032000" y="3169920"/>
            <a:chExt cx="2552192" cy="2968413"/>
          </a:xfrm>
        </p:grpSpPr>
        <p:graphicFrame>
          <p:nvGraphicFramePr>
            <p:cNvPr id="5" name="Diagram 4"/>
            <p:cNvGraphicFramePr/>
            <p:nvPr/>
          </p:nvGraphicFramePr>
          <p:xfrm>
            <a:off x="2032000" y="3169920"/>
            <a:ext cx="2552192" cy="2968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2931020" y="4387120"/>
              <a:ext cx="736876" cy="633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A</a:t>
              </a:r>
              <a:r>
                <a:rPr lang="en-US" sz="1100" dirty="0" smtClean="0">
                  <a:solidFill>
                    <a:schemeClr val="tx1"/>
                  </a:solidFill>
                </a:rPr>
                <a:t>PC</a:t>
              </a:r>
              <a:endParaRPr lang="en-US" sz="1100" dirty="0">
                <a:solidFill>
                  <a:schemeClr val="tx1"/>
                </a:solidFill>
              </a:endParaRPr>
            </a:p>
          </p:txBody>
        </p:sp>
      </p:grpSp>
      <p:sp>
        <p:nvSpPr>
          <p:cNvPr id="14" name="Oval 13"/>
          <p:cNvSpPr/>
          <p:nvPr/>
        </p:nvSpPr>
        <p:spPr>
          <a:xfrm>
            <a:off x="2271313" y="1992750"/>
            <a:ext cx="1157784" cy="1123833"/>
          </a:xfrm>
          <a:prstGeom prst="ellipse">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Academic Senate (faculty)</a:t>
            </a:r>
            <a:endParaRPr lang="en-US" sz="1200" dirty="0">
              <a:solidFill>
                <a:schemeClr val="bg1"/>
              </a:solidFill>
            </a:endParaRPr>
          </a:p>
        </p:txBody>
      </p:sp>
      <p:sp>
        <p:nvSpPr>
          <p:cNvPr id="15" name="Oval 14"/>
          <p:cNvSpPr/>
          <p:nvPr/>
        </p:nvSpPr>
        <p:spPr>
          <a:xfrm>
            <a:off x="716240" y="2012122"/>
            <a:ext cx="1176366" cy="110668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ASCC</a:t>
            </a:r>
          </a:p>
          <a:p>
            <a:pPr algn="ctr"/>
            <a:r>
              <a:rPr lang="en-US" sz="1200" dirty="0" smtClean="0">
                <a:solidFill>
                  <a:schemeClr val="bg1"/>
                </a:solidFill>
              </a:rPr>
              <a:t>(students)</a:t>
            </a:r>
            <a:endParaRPr lang="en-US" sz="1200" dirty="0">
              <a:solidFill>
                <a:schemeClr val="bg1"/>
              </a:solidFill>
            </a:endParaRPr>
          </a:p>
        </p:txBody>
      </p:sp>
      <p:sp>
        <p:nvSpPr>
          <p:cNvPr id="16" name="Oval 15"/>
          <p:cNvSpPr/>
          <p:nvPr/>
        </p:nvSpPr>
        <p:spPr>
          <a:xfrm>
            <a:off x="3919777" y="2012122"/>
            <a:ext cx="1136040" cy="1104461"/>
          </a:xfrm>
          <a:prstGeom prst="ellipse">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ClassifiedSenate (staff)</a:t>
            </a:r>
            <a:endParaRPr lang="en-US" sz="1200" dirty="0">
              <a:solidFill>
                <a:schemeClr val="bg1"/>
              </a:solidFill>
            </a:endParaRPr>
          </a:p>
        </p:txBody>
      </p:sp>
      <p:sp>
        <p:nvSpPr>
          <p:cNvPr id="19" name="Rectangle 18"/>
          <p:cNvSpPr/>
          <p:nvPr/>
        </p:nvSpPr>
        <p:spPr>
          <a:xfrm>
            <a:off x="4859314" y="442762"/>
            <a:ext cx="1962722" cy="645624"/>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President</a:t>
            </a:r>
            <a:endParaRPr lang="en-US" sz="2400" b="1" dirty="0">
              <a:solidFill>
                <a:schemeClr val="bg1"/>
              </a:solidFill>
            </a:endParaRPr>
          </a:p>
        </p:txBody>
      </p:sp>
      <p:grpSp>
        <p:nvGrpSpPr>
          <p:cNvPr id="39" name="Group 38"/>
          <p:cNvGrpSpPr/>
          <p:nvPr/>
        </p:nvGrpSpPr>
        <p:grpSpPr>
          <a:xfrm>
            <a:off x="6396112" y="3519697"/>
            <a:ext cx="2071486" cy="1770720"/>
            <a:chOff x="2032000" y="3169920"/>
            <a:chExt cx="2552192" cy="2968413"/>
          </a:xfrm>
        </p:grpSpPr>
        <p:graphicFrame>
          <p:nvGraphicFramePr>
            <p:cNvPr id="40" name="Diagram 39"/>
            <p:cNvGraphicFramePr/>
            <p:nvPr/>
          </p:nvGraphicFramePr>
          <p:xfrm>
            <a:off x="2032000" y="3169920"/>
            <a:ext cx="2552192" cy="29684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1" name="Oval 40"/>
            <p:cNvSpPr/>
            <p:nvPr/>
          </p:nvSpPr>
          <p:spPr>
            <a:xfrm>
              <a:off x="2931020" y="4387120"/>
              <a:ext cx="736876" cy="633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IPC</a:t>
              </a:r>
              <a:endParaRPr lang="en-US" sz="1100" dirty="0">
                <a:solidFill>
                  <a:schemeClr val="tx1"/>
                </a:solidFill>
              </a:endParaRPr>
            </a:p>
          </p:txBody>
        </p:sp>
      </p:grpSp>
      <p:grpSp>
        <p:nvGrpSpPr>
          <p:cNvPr id="42" name="Group 41"/>
          <p:cNvGrpSpPr/>
          <p:nvPr/>
        </p:nvGrpSpPr>
        <p:grpSpPr>
          <a:xfrm>
            <a:off x="8413216" y="3471171"/>
            <a:ext cx="2071486" cy="1770720"/>
            <a:chOff x="2032000" y="3169920"/>
            <a:chExt cx="2552192" cy="2968413"/>
          </a:xfrm>
        </p:grpSpPr>
        <p:graphicFrame>
          <p:nvGraphicFramePr>
            <p:cNvPr id="43" name="Diagram 42"/>
            <p:cNvGraphicFramePr/>
            <p:nvPr/>
          </p:nvGraphicFramePr>
          <p:xfrm>
            <a:off x="2032000" y="3169920"/>
            <a:ext cx="2552192" cy="296841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4" name="Oval 43"/>
            <p:cNvSpPr/>
            <p:nvPr/>
          </p:nvSpPr>
          <p:spPr>
            <a:xfrm>
              <a:off x="2931020" y="4387120"/>
              <a:ext cx="736876" cy="633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SSPC</a:t>
              </a:r>
              <a:endParaRPr lang="en-US" sz="900" dirty="0">
                <a:solidFill>
                  <a:schemeClr val="tx1"/>
                </a:solidFill>
              </a:endParaRPr>
            </a:p>
          </p:txBody>
        </p:sp>
      </p:grpSp>
      <p:graphicFrame>
        <p:nvGraphicFramePr>
          <p:cNvPr id="48" name="Diagram 47"/>
          <p:cNvGraphicFramePr/>
          <p:nvPr>
            <p:extLst/>
          </p:nvPr>
        </p:nvGraphicFramePr>
        <p:xfrm>
          <a:off x="5703718" y="1066507"/>
          <a:ext cx="3438615" cy="226844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cxnSp>
        <p:nvCxnSpPr>
          <p:cNvPr id="3" name="Elbow Connector 2"/>
          <p:cNvCxnSpPr>
            <a:stCxn id="15" idx="0"/>
          </p:cNvCxnSpPr>
          <p:nvPr/>
        </p:nvCxnSpPr>
        <p:spPr>
          <a:xfrm rot="5400000" flipH="1" flipV="1">
            <a:off x="2837189" y="-432204"/>
            <a:ext cx="911560" cy="3977093"/>
          </a:xfrm>
          <a:prstGeom prst="bentConnector3">
            <a:avLst>
              <a:gd name="adj1" fmla="val 50000"/>
            </a:avLst>
          </a:prstGeom>
          <a:ln w="28575">
            <a:solidFill>
              <a:schemeClr val="accent5">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14" idx="0"/>
          </p:cNvCxnSpPr>
          <p:nvPr/>
        </p:nvCxnSpPr>
        <p:spPr>
          <a:xfrm rot="5400000" flipH="1" flipV="1">
            <a:off x="3767295" y="178396"/>
            <a:ext cx="897264" cy="2731445"/>
          </a:xfrm>
          <a:prstGeom prst="bentConnector3">
            <a:avLst/>
          </a:prstGeom>
          <a:ln w="28575">
            <a:solidFill>
              <a:schemeClr val="accent5">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28"/>
          <p:cNvCxnSpPr>
            <a:endCxn id="48" idx="0"/>
          </p:cNvCxnSpPr>
          <p:nvPr/>
        </p:nvCxnSpPr>
        <p:spPr>
          <a:xfrm>
            <a:off x="6822036" y="882709"/>
            <a:ext cx="600989" cy="183798"/>
          </a:xfrm>
          <a:prstGeom prst="bentConnector2">
            <a:avLst/>
          </a:prstGeom>
          <a:ln w="28575">
            <a:solidFill>
              <a:schemeClr val="accent5">
                <a:lumMod val="75000"/>
              </a:schemeClr>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5" idx="0"/>
          </p:cNvCxnSpPr>
          <p:nvPr/>
        </p:nvCxnSpPr>
        <p:spPr>
          <a:xfrm rot="5400000" flipH="1" flipV="1">
            <a:off x="5548430" y="2468906"/>
            <a:ext cx="838778" cy="1190441"/>
          </a:xfrm>
          <a:prstGeom prst="bentConnector2">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43" idx="0"/>
          </p:cNvCxnSpPr>
          <p:nvPr/>
        </p:nvCxnSpPr>
        <p:spPr>
          <a:xfrm rot="16200000" flipV="1">
            <a:off x="8435610" y="2457822"/>
            <a:ext cx="803851" cy="1222848"/>
          </a:xfrm>
          <a:prstGeom prst="bentConnector2">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16200000" flipH="1">
            <a:off x="7238111" y="3434837"/>
            <a:ext cx="336902" cy="99178"/>
          </a:xfrm>
          <a:prstGeom prst="bentConnector3">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67040" y="3288864"/>
            <a:ext cx="1364426" cy="461665"/>
          </a:xfrm>
          <a:prstGeom prst="rect">
            <a:avLst/>
          </a:prstGeom>
          <a:noFill/>
          <a:ln w="3175">
            <a:solidFill>
              <a:schemeClr val="bg2">
                <a:lumMod val="50000"/>
              </a:schemeClr>
            </a:solidFill>
          </a:ln>
        </p:spPr>
        <p:txBody>
          <a:bodyPr wrap="square" rtlCol="0">
            <a:spAutoFit/>
          </a:bodyPr>
          <a:lstStyle/>
          <a:p>
            <a:pPr algn="ctr"/>
            <a:r>
              <a:rPr lang="en-US" sz="1200" b="1" dirty="0" smtClean="0">
                <a:latin typeface="Calibri" panose="020F0502020204030204" pitchFamily="34" charset="0"/>
                <a:ea typeface="Calibri" panose="020F0502020204030204" pitchFamily="34" charset="0"/>
                <a:cs typeface="Times New Roman" panose="02020603050405020304" pitchFamily="18" charset="0"/>
              </a:rPr>
              <a:t>Standards I.C, II.A, II.B, III.A, IV.A</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Elbow Connector 45"/>
          <p:cNvCxnSpPr>
            <a:stCxn id="16" idx="0"/>
            <a:endCxn id="19" idx="2"/>
          </p:cNvCxnSpPr>
          <p:nvPr/>
        </p:nvCxnSpPr>
        <p:spPr>
          <a:xfrm rot="5400000" flipH="1" flipV="1">
            <a:off x="4702368" y="873815"/>
            <a:ext cx="923736" cy="1352878"/>
          </a:xfrm>
          <a:prstGeom prst="bentConnector3">
            <a:avLst/>
          </a:prstGeom>
          <a:ln w="28575">
            <a:solidFill>
              <a:schemeClr val="accent5">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98439" y="508490"/>
            <a:ext cx="1152273" cy="517436"/>
          </a:xfrm>
          <a:prstGeom prst="rect">
            <a:avLst/>
          </a:prstGeom>
        </p:spPr>
      </p:pic>
      <p:cxnSp>
        <p:nvCxnSpPr>
          <p:cNvPr id="9" name="Straight Connector 8"/>
          <p:cNvCxnSpPr>
            <a:stCxn id="14" idx="4"/>
            <a:endCxn id="4" idx="0"/>
          </p:cNvCxnSpPr>
          <p:nvPr/>
        </p:nvCxnSpPr>
        <p:spPr>
          <a:xfrm flipH="1">
            <a:off x="2849253" y="3116583"/>
            <a:ext cx="952" cy="172281"/>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9263032" y="1145058"/>
            <a:ext cx="2412412" cy="478849"/>
          </a:xfrm>
          <a:prstGeom prst="rect">
            <a:avLst/>
          </a:prstGeom>
          <a:noFill/>
          <a:ln w="3175">
            <a:solidFill>
              <a:srgbClr val="40775E"/>
            </a:solidFill>
          </a:ln>
        </p:spPr>
        <p:txBody>
          <a:bodyPr wrap="square" rtlCol="0">
            <a:spAutoFit/>
          </a:bodyPr>
          <a:lstStyle/>
          <a:p>
            <a:pPr algn="ct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Accreditation Oversight Committee (all standards)</a:t>
            </a:r>
            <a:endParaRPr lang="en-US" dirty="0" smtClean="0"/>
          </a:p>
        </p:txBody>
      </p:sp>
      <p:sp>
        <p:nvSpPr>
          <p:cNvPr id="60" name="TextBox 59"/>
          <p:cNvSpPr txBox="1"/>
          <p:nvPr/>
        </p:nvSpPr>
        <p:spPr>
          <a:xfrm>
            <a:off x="4364878" y="5732335"/>
            <a:ext cx="1775798" cy="289951"/>
          </a:xfrm>
          <a:prstGeom prst="rect">
            <a:avLst/>
          </a:prstGeom>
          <a:noFill/>
          <a:ln w="3175">
            <a:solidFill>
              <a:srgbClr val="40775E"/>
            </a:solidFill>
          </a:ln>
        </p:spPr>
        <p:txBody>
          <a:bodyPr wrap="square" rtlCol="0">
            <a:spAutoFit/>
          </a:bodyPr>
          <a:lstStyle/>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Standards III.A and III.D</a:t>
            </a:r>
            <a:endParaRPr lang="en-US" dirty="0" smtClean="0"/>
          </a:p>
        </p:txBody>
      </p:sp>
      <p:sp>
        <p:nvSpPr>
          <p:cNvPr id="61" name="TextBox 60"/>
          <p:cNvSpPr txBox="1"/>
          <p:nvPr/>
        </p:nvSpPr>
        <p:spPr>
          <a:xfrm>
            <a:off x="6538010" y="5743957"/>
            <a:ext cx="1499085" cy="289951"/>
          </a:xfrm>
          <a:prstGeom prst="rect">
            <a:avLst/>
          </a:prstGeom>
          <a:noFill/>
          <a:ln w="3175">
            <a:solidFill>
              <a:srgbClr val="40775E"/>
            </a:solidFill>
          </a:ln>
        </p:spPr>
        <p:txBody>
          <a:bodyPr wrap="square" rtlCol="0">
            <a:spAutoFit/>
          </a:bodyPr>
          <a:lstStyle/>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Standards II and I.C</a:t>
            </a:r>
            <a:endParaRPr lang="en-US" dirty="0" smtClean="0"/>
          </a:p>
        </p:txBody>
      </p:sp>
      <p:cxnSp>
        <p:nvCxnSpPr>
          <p:cNvPr id="56" name="Straight Connector 55"/>
          <p:cNvCxnSpPr>
            <a:stCxn id="61" idx="0"/>
            <a:endCxn id="41" idx="4"/>
          </p:cNvCxnSpPr>
          <p:nvPr/>
        </p:nvCxnSpPr>
        <p:spPr>
          <a:xfrm flipV="1">
            <a:off x="7406562" y="4623734"/>
            <a:ext cx="18282" cy="1120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Elbow Connector 70"/>
          <p:cNvCxnSpPr>
            <a:endCxn id="53" idx="1"/>
          </p:cNvCxnSpPr>
          <p:nvPr/>
        </p:nvCxnSpPr>
        <p:spPr>
          <a:xfrm flipV="1">
            <a:off x="7478268" y="1440974"/>
            <a:ext cx="1784764" cy="426329"/>
          </a:xfrm>
          <a:prstGeom prst="bentConnector3">
            <a:avLst/>
          </a:prstGeom>
          <a:ln w="19050">
            <a:solidFill>
              <a:srgbClr val="40775E"/>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826171" y="5713647"/>
            <a:ext cx="1664306" cy="289951"/>
          </a:xfrm>
          <a:prstGeom prst="rect">
            <a:avLst/>
          </a:prstGeom>
          <a:noFill/>
          <a:ln w="3175">
            <a:solidFill>
              <a:srgbClr val="40775E"/>
            </a:solidFill>
          </a:ln>
        </p:spPr>
        <p:txBody>
          <a:bodyPr wrap="square" rtlCol="0">
            <a:spAutoFit/>
          </a:bodyPr>
          <a:lstStyle/>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Standards II.B and II.C</a:t>
            </a:r>
            <a:endParaRPr lang="en-US" dirty="0" smtClean="0"/>
          </a:p>
        </p:txBody>
      </p:sp>
      <p:cxnSp>
        <p:nvCxnSpPr>
          <p:cNvPr id="36" name="Straight Connector 35"/>
          <p:cNvCxnSpPr/>
          <p:nvPr/>
        </p:nvCxnSpPr>
        <p:spPr>
          <a:xfrm flipV="1">
            <a:off x="9440776" y="4593425"/>
            <a:ext cx="8033" cy="11202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016027" y="3257949"/>
            <a:ext cx="935302" cy="461665"/>
          </a:xfrm>
          <a:prstGeom prst="rect">
            <a:avLst/>
          </a:prstGeom>
          <a:noFill/>
          <a:ln w="3175">
            <a:solidFill>
              <a:schemeClr val="bg2">
                <a:lumMod val="50000"/>
              </a:schemeClr>
            </a:solidFill>
          </a:ln>
        </p:spPr>
        <p:txBody>
          <a:bodyPr wrap="square" rtlCol="0">
            <a:spAutoFit/>
          </a:bodyPr>
          <a:lstStyle/>
          <a:p>
            <a:pPr algn="ctr"/>
            <a:r>
              <a:rPr lang="en-US" sz="1200" b="1" dirty="0" smtClean="0">
                <a:latin typeface="Calibri" panose="020F0502020204030204" pitchFamily="34" charset="0"/>
                <a:ea typeface="Calibri" panose="020F0502020204030204" pitchFamily="34" charset="0"/>
                <a:cs typeface="Times New Roman" panose="02020603050405020304" pitchFamily="18" charset="0"/>
              </a:rPr>
              <a:t>Standards I.C, IV.A</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49" name="Straight Connector 48"/>
          <p:cNvCxnSpPr>
            <a:stCxn id="47" idx="0"/>
            <a:endCxn id="16" idx="4"/>
          </p:cNvCxnSpPr>
          <p:nvPr/>
        </p:nvCxnSpPr>
        <p:spPr>
          <a:xfrm flipV="1">
            <a:off x="4483678" y="3116583"/>
            <a:ext cx="4119" cy="141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99579" y="3285224"/>
            <a:ext cx="935302" cy="461665"/>
          </a:xfrm>
          <a:prstGeom prst="rect">
            <a:avLst/>
          </a:prstGeom>
          <a:noFill/>
          <a:ln w="3175">
            <a:solidFill>
              <a:schemeClr val="bg2">
                <a:lumMod val="50000"/>
              </a:schemeClr>
            </a:solidFill>
          </a:ln>
        </p:spPr>
        <p:txBody>
          <a:bodyPr wrap="square" rtlCol="0">
            <a:spAutoFit/>
          </a:bodyPr>
          <a:lstStyle/>
          <a:p>
            <a:pPr algn="ctr"/>
            <a:r>
              <a:rPr lang="en-US" sz="1200" b="1" dirty="0" smtClean="0">
                <a:latin typeface="Calibri" panose="020F0502020204030204" pitchFamily="34" charset="0"/>
                <a:ea typeface="Calibri" panose="020F0502020204030204" pitchFamily="34" charset="0"/>
                <a:cs typeface="Times New Roman" panose="02020603050405020304" pitchFamily="18" charset="0"/>
              </a:rPr>
              <a:t>Standards I.C, IV.A</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4" name="Straight Connector 53"/>
          <p:cNvCxnSpPr>
            <a:stCxn id="52" idx="0"/>
          </p:cNvCxnSpPr>
          <p:nvPr/>
        </p:nvCxnSpPr>
        <p:spPr>
          <a:xfrm flipV="1">
            <a:off x="1267230" y="3143858"/>
            <a:ext cx="4119" cy="141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78305" y="5058769"/>
            <a:ext cx="2994020" cy="685188"/>
          </a:xfrm>
          <a:prstGeom prst="rect">
            <a:avLst/>
          </a:prstGeom>
          <a:noFill/>
          <a:ln w="3175">
            <a:solidFill>
              <a:srgbClr val="40775E"/>
            </a:solidFill>
            <a:prstDash val="lgDash"/>
          </a:ln>
        </p:spPr>
        <p:txBody>
          <a:bodyPr wrap="square" rtlCol="0">
            <a:spAutoFit/>
          </a:bodyPr>
          <a:lstStyle/>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Standards III and IV:  Supported by District Functions: Human Resources, Finance, ITS, Facilities, Chancellor, Board of Trustees</a:t>
            </a:r>
            <a:endParaRPr lang="en-US" dirty="0" smtClean="0"/>
          </a:p>
        </p:txBody>
      </p:sp>
      <p:cxnSp>
        <p:nvCxnSpPr>
          <p:cNvPr id="57" name="Straight Connector 56"/>
          <p:cNvCxnSpPr/>
          <p:nvPr/>
        </p:nvCxnSpPr>
        <p:spPr>
          <a:xfrm flipV="1">
            <a:off x="5335076" y="4623734"/>
            <a:ext cx="18282" cy="1120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530407" y="357176"/>
            <a:ext cx="3085245" cy="830997"/>
          </a:xfrm>
          <a:prstGeom prst="rect">
            <a:avLst/>
          </a:prstGeom>
          <a:noFill/>
        </p:spPr>
        <p:txBody>
          <a:bodyPr wrap="square" rtlCol="0">
            <a:spAutoFit/>
          </a:bodyPr>
          <a:lstStyle/>
          <a:p>
            <a:r>
              <a:rPr lang="en-US" sz="1600" dirty="0" smtClean="0">
                <a:solidFill>
                  <a:srgbClr val="40775E"/>
                </a:solidFill>
              </a:rPr>
              <a:t>Accreditation Standards and the College’s Participatory Governance Structure</a:t>
            </a:r>
          </a:p>
        </p:txBody>
      </p:sp>
    </p:spTree>
    <p:extLst>
      <p:ext uri="{BB962C8B-B14F-4D97-AF65-F5344CB8AC3E}">
        <p14:creationId xmlns:p14="http://schemas.microsoft.com/office/powerpoint/2010/main" val="4225360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Compendium of Committees</a:t>
            </a:r>
            <a:endParaRPr lang="en-US" dirty="0"/>
          </a:p>
        </p:txBody>
      </p:sp>
      <p:sp>
        <p:nvSpPr>
          <p:cNvPr id="3" name="Text Placeholder 2"/>
          <p:cNvSpPr>
            <a:spLocks noGrp="1"/>
          </p:cNvSpPr>
          <p:nvPr>
            <p:ph type="body" idx="1"/>
          </p:nvPr>
        </p:nvSpPr>
        <p:spPr/>
        <p:txBody>
          <a:bodyPr/>
          <a:lstStyle/>
          <a:p>
            <a:r>
              <a:rPr lang="en-US" dirty="0" smtClean="0"/>
              <a:t>Engaging faculty and staff for 2019-20</a:t>
            </a:r>
            <a:endParaRPr lang="en-US" dirty="0"/>
          </a:p>
        </p:txBody>
      </p:sp>
    </p:spTree>
    <p:extLst>
      <p:ext uri="{BB962C8B-B14F-4D97-AF65-F5344CB8AC3E}">
        <p14:creationId xmlns:p14="http://schemas.microsoft.com/office/powerpoint/2010/main" val="1519405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336856" y="3483515"/>
            <a:ext cx="2071486" cy="1770720"/>
            <a:chOff x="2032000" y="3169920"/>
            <a:chExt cx="2552192" cy="2968413"/>
          </a:xfrm>
        </p:grpSpPr>
        <p:graphicFrame>
          <p:nvGraphicFramePr>
            <p:cNvPr id="5" name="Diagram 4"/>
            <p:cNvGraphicFramePr/>
            <p:nvPr/>
          </p:nvGraphicFramePr>
          <p:xfrm>
            <a:off x="2032000" y="3169920"/>
            <a:ext cx="2552192" cy="2968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2931020" y="4387120"/>
              <a:ext cx="736876" cy="633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A</a:t>
              </a:r>
              <a:r>
                <a:rPr lang="en-US" sz="1100" dirty="0" smtClean="0">
                  <a:solidFill>
                    <a:schemeClr val="tx1"/>
                  </a:solidFill>
                </a:rPr>
                <a:t>PC</a:t>
              </a:r>
              <a:endParaRPr lang="en-US" sz="1100" dirty="0">
                <a:solidFill>
                  <a:schemeClr val="tx1"/>
                </a:solidFill>
              </a:endParaRPr>
            </a:p>
          </p:txBody>
        </p:sp>
      </p:grpSp>
      <p:sp>
        <p:nvSpPr>
          <p:cNvPr id="14" name="Oval 13"/>
          <p:cNvSpPr/>
          <p:nvPr/>
        </p:nvSpPr>
        <p:spPr>
          <a:xfrm>
            <a:off x="2271313" y="1992750"/>
            <a:ext cx="1157784" cy="1123833"/>
          </a:xfrm>
          <a:prstGeom prst="ellipse">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Academic Senate (faculty)</a:t>
            </a:r>
            <a:endParaRPr lang="en-US" sz="1200" dirty="0">
              <a:solidFill>
                <a:schemeClr val="bg1"/>
              </a:solidFill>
            </a:endParaRPr>
          </a:p>
        </p:txBody>
      </p:sp>
      <p:sp>
        <p:nvSpPr>
          <p:cNvPr id="15" name="Oval 14"/>
          <p:cNvSpPr/>
          <p:nvPr/>
        </p:nvSpPr>
        <p:spPr>
          <a:xfrm>
            <a:off x="716240" y="2012122"/>
            <a:ext cx="1176366" cy="110668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ASCC</a:t>
            </a:r>
          </a:p>
          <a:p>
            <a:pPr algn="ctr"/>
            <a:r>
              <a:rPr lang="en-US" sz="1200" dirty="0" smtClean="0">
                <a:solidFill>
                  <a:schemeClr val="bg1"/>
                </a:solidFill>
              </a:rPr>
              <a:t>(students)</a:t>
            </a:r>
            <a:endParaRPr lang="en-US" sz="1200" dirty="0">
              <a:solidFill>
                <a:schemeClr val="bg1"/>
              </a:solidFill>
            </a:endParaRPr>
          </a:p>
        </p:txBody>
      </p:sp>
      <p:sp>
        <p:nvSpPr>
          <p:cNvPr id="16" name="Oval 15"/>
          <p:cNvSpPr/>
          <p:nvPr/>
        </p:nvSpPr>
        <p:spPr>
          <a:xfrm>
            <a:off x="3919777" y="2012122"/>
            <a:ext cx="1136040" cy="1104461"/>
          </a:xfrm>
          <a:prstGeom prst="ellipse">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ClassifiedSenate (staff)</a:t>
            </a:r>
            <a:endParaRPr lang="en-US" sz="1200" dirty="0">
              <a:solidFill>
                <a:schemeClr val="bg1"/>
              </a:solidFill>
            </a:endParaRPr>
          </a:p>
        </p:txBody>
      </p:sp>
      <p:sp>
        <p:nvSpPr>
          <p:cNvPr id="19" name="Rectangle 18"/>
          <p:cNvSpPr/>
          <p:nvPr/>
        </p:nvSpPr>
        <p:spPr>
          <a:xfrm>
            <a:off x="4859314" y="442762"/>
            <a:ext cx="1962722" cy="645624"/>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President</a:t>
            </a:r>
            <a:endParaRPr lang="en-US" sz="2400" b="1" dirty="0">
              <a:solidFill>
                <a:schemeClr val="bg1"/>
              </a:solidFill>
            </a:endParaRPr>
          </a:p>
        </p:txBody>
      </p:sp>
      <p:grpSp>
        <p:nvGrpSpPr>
          <p:cNvPr id="39" name="Group 38"/>
          <p:cNvGrpSpPr/>
          <p:nvPr/>
        </p:nvGrpSpPr>
        <p:grpSpPr>
          <a:xfrm>
            <a:off x="6396112" y="3519697"/>
            <a:ext cx="2071486" cy="1770720"/>
            <a:chOff x="2032000" y="3169920"/>
            <a:chExt cx="2552192" cy="2968413"/>
          </a:xfrm>
        </p:grpSpPr>
        <p:graphicFrame>
          <p:nvGraphicFramePr>
            <p:cNvPr id="40" name="Diagram 39"/>
            <p:cNvGraphicFramePr/>
            <p:nvPr/>
          </p:nvGraphicFramePr>
          <p:xfrm>
            <a:off x="2032000" y="3169920"/>
            <a:ext cx="2552192" cy="29684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1" name="Oval 40"/>
            <p:cNvSpPr/>
            <p:nvPr/>
          </p:nvSpPr>
          <p:spPr>
            <a:xfrm>
              <a:off x="2931020" y="4387120"/>
              <a:ext cx="736876" cy="633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IPC</a:t>
              </a:r>
              <a:endParaRPr lang="en-US" sz="1100" dirty="0">
                <a:solidFill>
                  <a:schemeClr val="tx1"/>
                </a:solidFill>
              </a:endParaRPr>
            </a:p>
          </p:txBody>
        </p:sp>
      </p:grpSp>
      <p:grpSp>
        <p:nvGrpSpPr>
          <p:cNvPr id="42" name="Group 41"/>
          <p:cNvGrpSpPr/>
          <p:nvPr/>
        </p:nvGrpSpPr>
        <p:grpSpPr>
          <a:xfrm>
            <a:off x="8413216" y="3471171"/>
            <a:ext cx="2071486" cy="1770720"/>
            <a:chOff x="2032000" y="3169920"/>
            <a:chExt cx="2552192" cy="2968413"/>
          </a:xfrm>
        </p:grpSpPr>
        <p:graphicFrame>
          <p:nvGraphicFramePr>
            <p:cNvPr id="43" name="Diagram 42"/>
            <p:cNvGraphicFramePr/>
            <p:nvPr/>
          </p:nvGraphicFramePr>
          <p:xfrm>
            <a:off x="2032000" y="3169920"/>
            <a:ext cx="2552192" cy="296841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4" name="Oval 43"/>
            <p:cNvSpPr/>
            <p:nvPr/>
          </p:nvSpPr>
          <p:spPr>
            <a:xfrm>
              <a:off x="2931020" y="4387120"/>
              <a:ext cx="736876" cy="633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SSPC</a:t>
              </a:r>
              <a:endParaRPr lang="en-US" sz="900" dirty="0">
                <a:solidFill>
                  <a:schemeClr val="tx1"/>
                </a:solidFill>
              </a:endParaRPr>
            </a:p>
          </p:txBody>
        </p:sp>
      </p:grpSp>
      <p:graphicFrame>
        <p:nvGraphicFramePr>
          <p:cNvPr id="48" name="Diagram 47"/>
          <p:cNvGraphicFramePr/>
          <p:nvPr>
            <p:extLst/>
          </p:nvPr>
        </p:nvGraphicFramePr>
        <p:xfrm>
          <a:off x="5703718" y="1066507"/>
          <a:ext cx="3438615" cy="226844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cxnSp>
        <p:nvCxnSpPr>
          <p:cNvPr id="3" name="Elbow Connector 2"/>
          <p:cNvCxnSpPr>
            <a:stCxn id="15" idx="0"/>
          </p:cNvCxnSpPr>
          <p:nvPr/>
        </p:nvCxnSpPr>
        <p:spPr>
          <a:xfrm rot="5400000" flipH="1" flipV="1">
            <a:off x="2837189" y="-432204"/>
            <a:ext cx="911560" cy="3977093"/>
          </a:xfrm>
          <a:prstGeom prst="bentConnector3">
            <a:avLst>
              <a:gd name="adj1" fmla="val 50000"/>
            </a:avLst>
          </a:prstGeom>
          <a:ln w="28575">
            <a:solidFill>
              <a:schemeClr val="accent5">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14" idx="0"/>
          </p:cNvCxnSpPr>
          <p:nvPr/>
        </p:nvCxnSpPr>
        <p:spPr>
          <a:xfrm rot="5400000" flipH="1" flipV="1">
            <a:off x="3767295" y="178396"/>
            <a:ext cx="897264" cy="2731445"/>
          </a:xfrm>
          <a:prstGeom prst="bentConnector3">
            <a:avLst/>
          </a:prstGeom>
          <a:ln w="28575">
            <a:solidFill>
              <a:schemeClr val="accent5">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28"/>
          <p:cNvCxnSpPr>
            <a:endCxn id="48" idx="0"/>
          </p:cNvCxnSpPr>
          <p:nvPr/>
        </p:nvCxnSpPr>
        <p:spPr>
          <a:xfrm>
            <a:off x="6822036" y="882709"/>
            <a:ext cx="600989" cy="183798"/>
          </a:xfrm>
          <a:prstGeom prst="bentConnector2">
            <a:avLst/>
          </a:prstGeom>
          <a:ln w="28575">
            <a:solidFill>
              <a:schemeClr val="accent5">
                <a:lumMod val="75000"/>
              </a:schemeClr>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5" idx="0"/>
          </p:cNvCxnSpPr>
          <p:nvPr/>
        </p:nvCxnSpPr>
        <p:spPr>
          <a:xfrm rot="5400000" flipH="1" flipV="1">
            <a:off x="5548430" y="2468906"/>
            <a:ext cx="838778" cy="1190441"/>
          </a:xfrm>
          <a:prstGeom prst="bentConnector2">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43" idx="0"/>
          </p:cNvCxnSpPr>
          <p:nvPr/>
        </p:nvCxnSpPr>
        <p:spPr>
          <a:xfrm rot="16200000" flipV="1">
            <a:off x="8435610" y="2457822"/>
            <a:ext cx="803851" cy="1222848"/>
          </a:xfrm>
          <a:prstGeom prst="bentConnector2">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16200000" flipH="1">
            <a:off x="7238111" y="3434837"/>
            <a:ext cx="336902" cy="99178"/>
          </a:xfrm>
          <a:prstGeom prst="bentConnector3">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04422" y="3450884"/>
            <a:ext cx="3086816" cy="646331"/>
          </a:xfrm>
          <a:prstGeom prst="rect">
            <a:avLst/>
          </a:prstGeom>
          <a:noFill/>
          <a:ln w="3175">
            <a:solidFill>
              <a:schemeClr val="bg2">
                <a:lumMod val="50000"/>
              </a:schemeClr>
            </a:solidFill>
          </a:ln>
        </p:spPr>
        <p:txBody>
          <a:bodyPr wrap="square" rtlCol="0">
            <a:spAutoFit/>
          </a:bodyPr>
          <a:lstStyle/>
          <a:p>
            <a:pPr algn="ctr"/>
            <a:r>
              <a:rPr lang="en-US" sz="1200" b="1" dirty="0" smtClean="0"/>
              <a:t>Curriculum Committee</a:t>
            </a:r>
          </a:p>
          <a:p>
            <a:pPr algn="ctr"/>
            <a:r>
              <a:rPr lang="en-US" sz="1200" b="1" dirty="0" smtClean="0">
                <a:latin typeface="Calibri" panose="020F0502020204030204" pitchFamily="34" charset="0"/>
                <a:ea typeface="Calibri" panose="020F0502020204030204" pitchFamily="34" charset="0"/>
                <a:cs typeface="Times New Roman" panose="02020603050405020304" pitchFamily="18" charset="0"/>
              </a:rPr>
              <a:t>Distance </a:t>
            </a:r>
            <a:r>
              <a:rPr lang="en-US" sz="1200" b="1" dirty="0">
                <a:latin typeface="Calibri" panose="020F0502020204030204" pitchFamily="34" charset="0"/>
                <a:ea typeface="Calibri" panose="020F0502020204030204" pitchFamily="34" charset="0"/>
                <a:cs typeface="Times New Roman" panose="02020603050405020304" pitchFamily="18" charset="0"/>
              </a:rPr>
              <a:t>Education Advisory </a:t>
            </a:r>
            <a:r>
              <a:rPr lang="en-US" sz="1200" b="1" dirty="0" smtClean="0">
                <a:latin typeface="Calibri" panose="020F0502020204030204" pitchFamily="34" charset="0"/>
                <a:ea typeface="Calibri" panose="020F0502020204030204" pitchFamily="34" charset="0"/>
                <a:cs typeface="Times New Roman" panose="02020603050405020304" pitchFamily="18" charset="0"/>
              </a:rPr>
              <a:t>Committee</a:t>
            </a:r>
            <a:endParaRPr lang="en-US" sz="1200" b="1" dirty="0" smtClean="0"/>
          </a:p>
          <a:p>
            <a:pPr algn="ctr"/>
            <a:r>
              <a:rPr lang="en-US" sz="1100" dirty="0" smtClean="0"/>
              <a:t>Subcommittees of the Academic Senate</a:t>
            </a:r>
            <a:endParaRPr lang="en-US" sz="1600" dirty="0" smtClean="0"/>
          </a:p>
        </p:txBody>
      </p:sp>
      <p:cxnSp>
        <p:nvCxnSpPr>
          <p:cNvPr id="46" name="Elbow Connector 45"/>
          <p:cNvCxnSpPr>
            <a:stCxn id="16" idx="0"/>
            <a:endCxn id="19" idx="2"/>
          </p:cNvCxnSpPr>
          <p:nvPr/>
        </p:nvCxnSpPr>
        <p:spPr>
          <a:xfrm rot="5400000" flipH="1" flipV="1">
            <a:off x="4702368" y="873815"/>
            <a:ext cx="923736" cy="1352878"/>
          </a:xfrm>
          <a:prstGeom prst="bentConnector3">
            <a:avLst/>
          </a:prstGeom>
          <a:ln w="28575">
            <a:solidFill>
              <a:schemeClr val="accent5">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98439" y="508490"/>
            <a:ext cx="1152273" cy="517436"/>
          </a:xfrm>
          <a:prstGeom prst="rect">
            <a:avLst/>
          </a:prstGeom>
        </p:spPr>
      </p:pic>
      <p:sp>
        <p:nvSpPr>
          <p:cNvPr id="70" name="TextBox 69"/>
          <p:cNvSpPr txBox="1"/>
          <p:nvPr/>
        </p:nvSpPr>
        <p:spPr>
          <a:xfrm>
            <a:off x="1719869" y="447731"/>
            <a:ext cx="2538456" cy="584775"/>
          </a:xfrm>
          <a:prstGeom prst="rect">
            <a:avLst/>
          </a:prstGeom>
          <a:noFill/>
        </p:spPr>
        <p:txBody>
          <a:bodyPr wrap="square" rtlCol="0">
            <a:spAutoFit/>
          </a:bodyPr>
          <a:lstStyle/>
          <a:p>
            <a:pPr algn="ctr"/>
            <a:r>
              <a:rPr lang="en-US" sz="1600" dirty="0" smtClean="0">
                <a:solidFill>
                  <a:srgbClr val="40775E"/>
                </a:solidFill>
              </a:rPr>
              <a:t>College Committee Reporting Structure</a:t>
            </a:r>
          </a:p>
        </p:txBody>
      </p:sp>
      <p:cxnSp>
        <p:nvCxnSpPr>
          <p:cNvPr id="9" name="Straight Connector 8"/>
          <p:cNvCxnSpPr>
            <a:stCxn id="14" idx="4"/>
            <a:endCxn id="4" idx="0"/>
          </p:cNvCxnSpPr>
          <p:nvPr/>
        </p:nvCxnSpPr>
        <p:spPr>
          <a:xfrm flipH="1">
            <a:off x="2847830" y="3116583"/>
            <a:ext cx="2375" cy="334301"/>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9263032" y="712313"/>
            <a:ext cx="2845869" cy="1457322"/>
          </a:xfrm>
          <a:prstGeom prst="rect">
            <a:avLst/>
          </a:prstGeom>
          <a:noFill/>
          <a:ln w="3175">
            <a:solidFill>
              <a:srgbClr val="40775E"/>
            </a:solidFill>
          </a:ln>
        </p:spPr>
        <p:txBody>
          <a:bodyPr wrap="square" rtlCol="0">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Academic Committee for Equity and Success (ACES</a:t>
            </a:r>
            <a:r>
              <a:rPr lang="en-US" sz="12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Strategic Enrollment Management Committee</a:t>
            </a:r>
          </a:p>
          <a:p>
            <a:pPr algn="ctr"/>
            <a:r>
              <a:rPr lang="en-US" sz="1200" dirty="0" smtClean="0"/>
              <a:t>Report to the Planning &amp; Budgeting Council (PBC)</a:t>
            </a:r>
            <a:endParaRPr lang="en-US" dirty="0" smtClean="0"/>
          </a:p>
        </p:txBody>
      </p:sp>
      <p:sp>
        <p:nvSpPr>
          <p:cNvPr id="60" name="TextBox 59"/>
          <p:cNvSpPr txBox="1"/>
          <p:nvPr/>
        </p:nvSpPr>
        <p:spPr>
          <a:xfrm>
            <a:off x="278226" y="4701602"/>
            <a:ext cx="3829554" cy="1177630"/>
          </a:xfrm>
          <a:prstGeom prst="rect">
            <a:avLst/>
          </a:prstGeom>
          <a:noFill/>
          <a:ln w="3175">
            <a:solidFill>
              <a:srgbClr val="40775E"/>
            </a:solidFill>
          </a:ln>
        </p:spPr>
        <p:txBody>
          <a:bodyPr wrap="square" rtlCol="0">
            <a:spAutoFit/>
          </a:bodyPr>
          <a:lstStyle/>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Environmental Sustainability Committee</a:t>
            </a: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Professional Learning Committee</a:t>
            </a: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Safety Committee</a:t>
            </a:r>
          </a:p>
          <a:p>
            <a:pPr algn="ctr"/>
            <a:r>
              <a:rPr lang="en-US" sz="1100" dirty="0" smtClean="0"/>
              <a:t>Report to the Administrative Planning Council (APC)</a:t>
            </a:r>
            <a:endParaRPr lang="en-US" sz="1600" dirty="0" smtClean="0"/>
          </a:p>
        </p:txBody>
      </p:sp>
      <p:sp>
        <p:nvSpPr>
          <p:cNvPr id="61" name="TextBox 60"/>
          <p:cNvSpPr txBox="1"/>
          <p:nvPr/>
        </p:nvSpPr>
        <p:spPr>
          <a:xfrm>
            <a:off x="5150534" y="5743957"/>
            <a:ext cx="4512055" cy="877420"/>
          </a:xfrm>
          <a:prstGeom prst="rect">
            <a:avLst/>
          </a:prstGeom>
          <a:noFill/>
          <a:ln w="3175">
            <a:solidFill>
              <a:srgbClr val="40775E"/>
            </a:solidFill>
          </a:ln>
        </p:spPr>
        <p:txBody>
          <a:bodyPr wrap="square" rtlCol="0">
            <a:spAutoFit/>
          </a:bodyPr>
          <a:lstStyle/>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Honors </a:t>
            </a:r>
            <a:r>
              <a:rPr lang="en-US" sz="1200" b="1" dirty="0">
                <a:latin typeface="Calibri" panose="020F0502020204030204" pitchFamily="34" charset="0"/>
                <a:ea typeface="Calibri" panose="020F0502020204030204" pitchFamily="34" charset="0"/>
                <a:cs typeface="Times New Roman" panose="02020603050405020304" pitchFamily="18" charset="0"/>
              </a:rPr>
              <a:t>Transfer Program </a:t>
            </a:r>
            <a:r>
              <a:rPr lang="en-US" sz="1200" b="1" dirty="0" smtClean="0">
                <a:latin typeface="Calibri" panose="020F0502020204030204" pitchFamily="34" charset="0"/>
                <a:ea typeface="Calibri" panose="020F0502020204030204" pitchFamily="34" charset="0"/>
                <a:cs typeface="Times New Roman" panose="02020603050405020304" pitchFamily="18" charset="0"/>
              </a:rPr>
              <a:t>Committee</a:t>
            </a: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Technology Committee</a:t>
            </a:r>
          </a:p>
          <a:p>
            <a:pPr algn="ctr"/>
            <a:r>
              <a:rPr lang="en-US" sz="1200" dirty="0" smtClean="0"/>
              <a:t>Report to the Instructional Planning Council (IPC)</a:t>
            </a:r>
            <a:endParaRPr lang="en-US" dirty="0" smtClean="0"/>
          </a:p>
        </p:txBody>
      </p:sp>
      <p:cxnSp>
        <p:nvCxnSpPr>
          <p:cNvPr id="56" name="Straight Connector 55"/>
          <p:cNvCxnSpPr>
            <a:stCxn id="61" idx="0"/>
            <a:endCxn id="41" idx="4"/>
          </p:cNvCxnSpPr>
          <p:nvPr/>
        </p:nvCxnSpPr>
        <p:spPr>
          <a:xfrm flipV="1">
            <a:off x="7406562" y="4623734"/>
            <a:ext cx="18282" cy="1120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60" idx="3"/>
            <a:endCxn id="6" idx="4"/>
          </p:cNvCxnSpPr>
          <p:nvPr/>
        </p:nvCxnSpPr>
        <p:spPr>
          <a:xfrm flipV="1">
            <a:off x="4107780" y="4587552"/>
            <a:ext cx="1257808" cy="702865"/>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Elbow Connector 70"/>
          <p:cNvCxnSpPr>
            <a:endCxn id="53" idx="1"/>
          </p:cNvCxnSpPr>
          <p:nvPr/>
        </p:nvCxnSpPr>
        <p:spPr>
          <a:xfrm flipV="1">
            <a:off x="7478268" y="1440974"/>
            <a:ext cx="1784764" cy="426329"/>
          </a:xfrm>
          <a:prstGeom prst="bentConnector3">
            <a:avLst/>
          </a:prstGeom>
          <a:ln w="19050">
            <a:solidFill>
              <a:srgbClr val="4077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418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Jeanne Stalker</a:t>
            </a:r>
            <a:endParaRPr lang="en-US" dirty="0"/>
          </a:p>
        </p:txBody>
      </p:sp>
      <p:sp>
        <p:nvSpPr>
          <p:cNvPr id="3" name="Text Placeholder 2"/>
          <p:cNvSpPr>
            <a:spLocks noGrp="1"/>
          </p:cNvSpPr>
          <p:nvPr>
            <p:ph type="body" idx="1"/>
          </p:nvPr>
        </p:nvSpPr>
        <p:spPr/>
        <p:txBody>
          <a:bodyPr/>
          <a:lstStyle/>
          <a:p>
            <a:r>
              <a:rPr lang="en-US" dirty="0" smtClean="0"/>
              <a:t>Classified Senate President</a:t>
            </a:r>
            <a:endParaRPr lang="en-US" dirty="0"/>
          </a:p>
        </p:txBody>
      </p:sp>
    </p:spTree>
    <p:extLst>
      <p:ext uri="{BB962C8B-B14F-4D97-AF65-F5344CB8AC3E}">
        <p14:creationId xmlns:p14="http://schemas.microsoft.com/office/powerpoint/2010/main" val="2602265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 when the ACCJC visit team comes</a:t>
            </a:r>
            <a:endParaRPr lang="en-US" dirty="0"/>
          </a:p>
        </p:txBody>
      </p:sp>
      <p:sp>
        <p:nvSpPr>
          <p:cNvPr id="3" name="Content Placeholder 2"/>
          <p:cNvSpPr>
            <a:spLocks noGrp="1"/>
          </p:cNvSpPr>
          <p:nvPr>
            <p:ph idx="1"/>
          </p:nvPr>
        </p:nvSpPr>
        <p:spPr>
          <a:xfrm>
            <a:off x="2589211" y="2133600"/>
            <a:ext cx="9436533" cy="4516582"/>
          </a:xfrm>
        </p:spPr>
        <p:txBody>
          <a:bodyPr>
            <a:normAutofit fontScale="77500" lnSpcReduction="20000"/>
          </a:bodyPr>
          <a:lstStyle/>
          <a:p>
            <a:pPr>
              <a:lnSpc>
                <a:spcPct val="120000"/>
              </a:lnSpc>
            </a:pPr>
            <a:r>
              <a:rPr lang="en-US" b="1" dirty="0" smtClean="0"/>
              <a:t>Team Welcome</a:t>
            </a:r>
            <a:r>
              <a:rPr lang="en-US" dirty="0" smtClean="0"/>
              <a:t> </a:t>
            </a:r>
            <a:r>
              <a:rPr lang="en-US" b="1" dirty="0" smtClean="0"/>
              <a:t>event on Monday, Sept, 30 </a:t>
            </a:r>
            <a:r>
              <a:rPr lang="en-US" dirty="0"/>
              <a:t>– faculty, administrators, classified staff, students, and board members (especially the </a:t>
            </a:r>
            <a:r>
              <a:rPr lang="en-US" dirty="0" smtClean="0"/>
              <a:t>college leaders </a:t>
            </a:r>
            <a:r>
              <a:rPr lang="en-US" dirty="0"/>
              <a:t>and those closely involved with </a:t>
            </a:r>
            <a:r>
              <a:rPr lang="en-US" dirty="0" smtClean="0"/>
              <a:t>the </a:t>
            </a:r>
            <a:r>
              <a:rPr lang="en-US" dirty="0"/>
              <a:t>ISER) </a:t>
            </a:r>
          </a:p>
          <a:p>
            <a:pPr>
              <a:lnSpc>
                <a:spcPct val="120000"/>
              </a:lnSpc>
            </a:pPr>
            <a:r>
              <a:rPr lang="en-US" dirty="0"/>
              <a:t>Team will use 6-111 as their office/home base during the </a:t>
            </a:r>
            <a:r>
              <a:rPr lang="en-US" dirty="0" smtClean="0"/>
              <a:t>visit (private)</a:t>
            </a:r>
            <a:endParaRPr lang="en-US" dirty="0"/>
          </a:p>
          <a:p>
            <a:pPr>
              <a:lnSpc>
                <a:spcPct val="120000"/>
              </a:lnSpc>
            </a:pPr>
            <a:r>
              <a:rPr lang="en-US" dirty="0"/>
              <a:t>The team will ask questions and will want to talk with various </a:t>
            </a:r>
            <a:r>
              <a:rPr lang="en-US" dirty="0"/>
              <a:t>college </a:t>
            </a:r>
            <a:r>
              <a:rPr lang="en-US" dirty="0" smtClean="0"/>
              <a:t>constituents.</a:t>
            </a:r>
          </a:p>
          <a:p>
            <a:pPr lvl="1">
              <a:lnSpc>
                <a:spcPct val="120000"/>
              </a:lnSpc>
            </a:pPr>
            <a:r>
              <a:rPr lang="en-US" dirty="0" smtClean="0"/>
              <a:t>Visits with college </a:t>
            </a:r>
            <a:r>
              <a:rPr lang="en-US" dirty="0"/>
              <a:t>committee/council meetings, classrooms (on campus and online), and facilities. </a:t>
            </a:r>
          </a:p>
          <a:p>
            <a:pPr lvl="1">
              <a:lnSpc>
                <a:spcPct val="120000"/>
              </a:lnSpc>
            </a:pPr>
            <a:r>
              <a:rPr lang="en-US" dirty="0" smtClean="0"/>
              <a:t>Meetings </a:t>
            </a:r>
            <a:r>
              <a:rPr lang="en-US" dirty="0" smtClean="0"/>
              <a:t>will be requested ahead of time and throughout the process.</a:t>
            </a:r>
          </a:p>
          <a:p>
            <a:pPr lvl="1">
              <a:lnSpc>
                <a:spcPct val="120000"/>
              </a:lnSpc>
            </a:pPr>
            <a:r>
              <a:rPr lang="en-US" dirty="0" smtClean="0"/>
              <a:t>Requests for additional information will be made before, during, and after the visit.</a:t>
            </a:r>
          </a:p>
          <a:p>
            <a:pPr>
              <a:lnSpc>
                <a:spcPct val="120000"/>
              </a:lnSpc>
            </a:pPr>
            <a:r>
              <a:rPr lang="en-US" dirty="0"/>
              <a:t>If there are </a:t>
            </a:r>
            <a:r>
              <a:rPr lang="en-US" dirty="0" smtClean="0"/>
              <a:t>any concerns </a:t>
            </a:r>
            <a:r>
              <a:rPr lang="en-US" dirty="0"/>
              <a:t>during the </a:t>
            </a:r>
            <a:r>
              <a:rPr lang="en-US" dirty="0" smtClean="0"/>
              <a:t>visit, the team </a:t>
            </a:r>
            <a:r>
              <a:rPr lang="en-US" dirty="0"/>
              <a:t>will discuss them during the </a:t>
            </a:r>
            <a:r>
              <a:rPr lang="en-US" b="1" dirty="0"/>
              <a:t>exit </a:t>
            </a:r>
            <a:r>
              <a:rPr lang="en-US" b="1" dirty="0" smtClean="0"/>
              <a:t>interview/meeting on Thursday, October 3</a:t>
            </a:r>
            <a:r>
              <a:rPr lang="en-US" dirty="0" smtClean="0"/>
              <a:t>. Everyone is encouraged to attend</a:t>
            </a:r>
            <a:r>
              <a:rPr lang="en-US" dirty="0" smtClean="0"/>
              <a:t>.</a:t>
            </a:r>
            <a:endParaRPr lang="en-US" dirty="0"/>
          </a:p>
        </p:txBody>
      </p:sp>
    </p:spTree>
    <p:extLst>
      <p:ext uri="{BB962C8B-B14F-4D97-AF65-F5344CB8AC3E}">
        <p14:creationId xmlns:p14="http://schemas.microsoft.com/office/powerpoint/2010/main" val="4169659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‘New’ ACCJC</a:t>
            </a:r>
            <a:endParaRPr lang="en-US" dirty="0"/>
          </a:p>
        </p:txBody>
      </p:sp>
      <p:sp>
        <p:nvSpPr>
          <p:cNvPr id="4" name="Content Placeholder 3"/>
          <p:cNvSpPr>
            <a:spLocks noGrp="1"/>
          </p:cNvSpPr>
          <p:nvPr>
            <p:ph idx="1"/>
          </p:nvPr>
        </p:nvSpPr>
        <p:spPr/>
        <p:txBody>
          <a:bodyPr/>
          <a:lstStyle/>
          <a:p>
            <a:r>
              <a:rPr lang="en-US" dirty="0" smtClean="0"/>
              <a:t>Visit </a:t>
            </a:r>
            <a:r>
              <a:rPr lang="en-US" dirty="0" smtClean="0"/>
              <a:t>from </a:t>
            </a:r>
            <a:r>
              <a:rPr lang="en-US" dirty="0" smtClean="0"/>
              <a:t>Stephanie </a:t>
            </a:r>
            <a:r>
              <a:rPr lang="en-US" dirty="0" smtClean="0"/>
              <a:t>Droker, Senior Vice President of ACCJC, </a:t>
            </a:r>
            <a:r>
              <a:rPr lang="en-US" dirty="0" smtClean="0"/>
              <a:t>on September 11</a:t>
            </a:r>
            <a:r>
              <a:rPr lang="en-US" baseline="30000" dirty="0" smtClean="0"/>
              <a:t>th</a:t>
            </a:r>
            <a:r>
              <a:rPr lang="en-US" dirty="0" smtClean="0"/>
              <a:t> at noon to </a:t>
            </a:r>
            <a:r>
              <a:rPr lang="en-US" dirty="0" smtClean="0"/>
              <a:t>engage with all of us and help us prepare for the visit.</a:t>
            </a:r>
          </a:p>
          <a:p>
            <a:r>
              <a:rPr lang="en-US" dirty="0" smtClean="0"/>
              <a:t>Focus is on our self-evaluation/reflection: </a:t>
            </a:r>
          </a:p>
          <a:p>
            <a:pPr lvl="1"/>
            <a:r>
              <a:rPr lang="en-US" dirty="0" smtClean="0"/>
              <a:t>what </a:t>
            </a:r>
            <a:r>
              <a:rPr lang="en-US" dirty="0" smtClean="0"/>
              <a:t>we are doing well</a:t>
            </a:r>
          </a:p>
          <a:p>
            <a:pPr lvl="1"/>
            <a:r>
              <a:rPr lang="en-US" dirty="0" smtClean="0"/>
              <a:t>what we need to improve, and </a:t>
            </a:r>
          </a:p>
          <a:p>
            <a:pPr lvl="1"/>
            <a:r>
              <a:rPr lang="en-US" dirty="0" smtClean="0"/>
              <a:t>what we are in the process of improving.</a:t>
            </a:r>
            <a:endParaRPr lang="en-US" dirty="0"/>
          </a:p>
        </p:txBody>
      </p:sp>
    </p:spTree>
    <p:extLst>
      <p:ext uri="{BB962C8B-B14F-4D97-AF65-F5344CB8AC3E}">
        <p14:creationId xmlns:p14="http://schemas.microsoft.com/office/powerpoint/2010/main" val="4191359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to Division and Senate meetings in September…</a:t>
            </a:r>
            <a:endParaRPr lang="en-US" dirty="0"/>
          </a:p>
        </p:txBody>
      </p:sp>
      <p:pic>
        <p:nvPicPr>
          <p:cNvPr id="3" name="Picture 2"/>
          <p:cNvPicPr>
            <a:picLocks noChangeAspect="1"/>
          </p:cNvPicPr>
          <p:nvPr/>
        </p:nvPicPr>
        <p:blipFill>
          <a:blip r:embed="rId3"/>
          <a:stretch>
            <a:fillRect/>
          </a:stretch>
        </p:blipFill>
        <p:spPr>
          <a:xfrm>
            <a:off x="2077002" y="1905801"/>
            <a:ext cx="8235447" cy="4620203"/>
          </a:xfrm>
          <a:prstGeom prst="rect">
            <a:avLst/>
          </a:prstGeom>
        </p:spPr>
      </p:pic>
    </p:spTree>
    <p:extLst>
      <p:ext uri="{BB962C8B-B14F-4D97-AF65-F5344CB8AC3E}">
        <p14:creationId xmlns:p14="http://schemas.microsoft.com/office/powerpoint/2010/main" val="3086986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 the team…</a:t>
            </a:r>
            <a:endParaRPr lang="en-US" dirty="0"/>
          </a:p>
        </p:txBody>
      </p:sp>
      <p:sp>
        <p:nvSpPr>
          <p:cNvPr id="3" name="Content Placeholder 2"/>
          <p:cNvSpPr>
            <a:spLocks noGrp="1"/>
          </p:cNvSpPr>
          <p:nvPr>
            <p:ph idx="1"/>
          </p:nvPr>
        </p:nvSpPr>
        <p:spPr>
          <a:xfrm>
            <a:off x="2589212" y="1789611"/>
            <a:ext cx="9602788" cy="4754879"/>
          </a:xfrm>
        </p:spPr>
        <p:txBody>
          <a:bodyPr>
            <a:normAutofit fontScale="92500" lnSpcReduction="10000"/>
          </a:bodyPr>
          <a:lstStyle/>
          <a:p>
            <a:r>
              <a:rPr lang="en-US" b="1" dirty="0" smtClean="0"/>
              <a:t>Erika </a:t>
            </a:r>
            <a:r>
              <a:rPr lang="en-US" b="1" dirty="0" err="1" smtClean="0"/>
              <a:t>Bojnowski</a:t>
            </a:r>
            <a:r>
              <a:rPr lang="en-US" dirty="0" smtClean="0"/>
              <a:t>, Instructional Aide, ASLT Division</a:t>
            </a:r>
          </a:p>
          <a:p>
            <a:r>
              <a:rPr lang="en-US" b="1" dirty="0" smtClean="0"/>
              <a:t>Alex Claxton</a:t>
            </a:r>
            <a:r>
              <a:rPr lang="en-US" dirty="0" smtClean="0"/>
              <a:t>, PRIE Analyst</a:t>
            </a:r>
          </a:p>
          <a:p>
            <a:r>
              <a:rPr lang="en-US" b="1" dirty="0" err="1" smtClean="0"/>
              <a:t>Manasi</a:t>
            </a:r>
            <a:r>
              <a:rPr lang="en-US" b="1" dirty="0" smtClean="0"/>
              <a:t> </a:t>
            </a:r>
            <a:r>
              <a:rPr lang="en-US" b="1" dirty="0" err="1" smtClean="0"/>
              <a:t>Devdhar</a:t>
            </a:r>
            <a:r>
              <a:rPr lang="en-US" b="1" dirty="0" smtClean="0"/>
              <a:t>-Mane</a:t>
            </a:r>
            <a:r>
              <a:rPr lang="en-US" dirty="0" smtClean="0"/>
              <a:t>, PSC, International Student Center</a:t>
            </a:r>
          </a:p>
          <a:p>
            <a:r>
              <a:rPr lang="en-US" b="1" dirty="0" smtClean="0"/>
              <a:t>Jillian Gomez</a:t>
            </a:r>
            <a:r>
              <a:rPr lang="en-US" dirty="0" smtClean="0"/>
              <a:t>, Retention Specialist, Counseling</a:t>
            </a:r>
          </a:p>
          <a:p>
            <a:r>
              <a:rPr lang="en-US" b="1" dirty="0" smtClean="0"/>
              <a:t>Lezlee Inman</a:t>
            </a:r>
            <a:r>
              <a:rPr lang="en-US" dirty="0" smtClean="0"/>
              <a:t>, Rad Tech Instruction &amp; Clinical Coordinator</a:t>
            </a:r>
          </a:p>
          <a:p>
            <a:r>
              <a:rPr lang="en-US" b="1" dirty="0" smtClean="0"/>
              <a:t>Althea </a:t>
            </a:r>
            <a:r>
              <a:rPr lang="en-US" b="1" dirty="0" err="1" smtClean="0"/>
              <a:t>Kippes</a:t>
            </a:r>
            <a:r>
              <a:rPr lang="en-US" dirty="0" smtClean="0"/>
              <a:t>, Business Instructor</a:t>
            </a:r>
          </a:p>
          <a:p>
            <a:r>
              <a:rPr lang="en-US" b="1" dirty="0" smtClean="0"/>
              <a:t>Graciano Mendoza, </a:t>
            </a:r>
            <a:r>
              <a:rPr lang="en-US" dirty="0" smtClean="0"/>
              <a:t>Vice President of Administrative Services</a:t>
            </a:r>
          </a:p>
          <a:p>
            <a:r>
              <a:rPr lang="en-US" b="1" dirty="0" err="1" smtClean="0"/>
              <a:t>Klaressa</a:t>
            </a:r>
            <a:r>
              <a:rPr lang="en-US" b="1" dirty="0" smtClean="0"/>
              <a:t> Ortiz</a:t>
            </a:r>
            <a:r>
              <a:rPr lang="en-US" dirty="0" smtClean="0"/>
              <a:t>, </a:t>
            </a:r>
            <a:r>
              <a:rPr lang="en-US" dirty="0" err="1" smtClean="0"/>
              <a:t>Sparkpoint</a:t>
            </a:r>
            <a:r>
              <a:rPr lang="en-US" dirty="0" smtClean="0"/>
              <a:t> Coordinator</a:t>
            </a:r>
          </a:p>
          <a:p>
            <a:r>
              <a:rPr lang="en-US" b="1" dirty="0"/>
              <a:t>Manuel Alejandro Pérez</a:t>
            </a:r>
            <a:r>
              <a:rPr lang="en-US" dirty="0" smtClean="0"/>
              <a:t>, </a:t>
            </a:r>
            <a:r>
              <a:rPr lang="en-US" dirty="0"/>
              <a:t>Vice President of Student Services</a:t>
            </a:r>
          </a:p>
          <a:p>
            <a:r>
              <a:rPr lang="en-US" b="1" dirty="0" err="1" smtClean="0"/>
              <a:t>Ganapathy</a:t>
            </a:r>
            <a:r>
              <a:rPr lang="en-US" b="1" dirty="0" smtClean="0"/>
              <a:t> Shankar</a:t>
            </a:r>
            <a:r>
              <a:rPr lang="en-US" dirty="0" smtClean="0"/>
              <a:t>, Business Instructor</a:t>
            </a:r>
          </a:p>
          <a:p>
            <a:r>
              <a:rPr lang="en-US" b="1" dirty="0" smtClean="0"/>
              <a:t>Alessandra Zanassi</a:t>
            </a:r>
            <a:r>
              <a:rPr lang="en-US" dirty="0" smtClean="0"/>
              <a:t>, Executive Assistant, Office of Instruction</a:t>
            </a:r>
          </a:p>
        </p:txBody>
      </p:sp>
    </p:spTree>
    <p:extLst>
      <p:ext uri="{BB962C8B-B14F-4D97-AF65-F5344CB8AC3E}">
        <p14:creationId xmlns:p14="http://schemas.microsoft.com/office/powerpoint/2010/main" val="2425996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President’s Recognitions</a:t>
            </a:r>
            <a:endParaRPr lang="en-US" dirty="0"/>
          </a:p>
        </p:txBody>
      </p:sp>
      <p:sp>
        <p:nvSpPr>
          <p:cNvPr id="3" name="Content Placeholder 2"/>
          <p:cNvSpPr>
            <a:spLocks noGrp="1"/>
          </p:cNvSpPr>
          <p:nvPr>
            <p:ph idx="1"/>
          </p:nvPr>
        </p:nvSpPr>
        <p:spPr>
          <a:xfrm>
            <a:off x="2592925" y="1843466"/>
            <a:ext cx="9391818" cy="5625738"/>
          </a:xfrm>
        </p:spPr>
        <p:txBody>
          <a:bodyPr>
            <a:noAutofit/>
          </a:bodyPr>
          <a:lstStyle/>
          <a:p>
            <a:r>
              <a:rPr lang="en-US" sz="1800" b="1" dirty="0">
                <a:solidFill>
                  <a:schemeClr val="tx1"/>
                </a:solidFill>
              </a:rPr>
              <a:t>ESL DEPARTMENT </a:t>
            </a:r>
            <a:r>
              <a:rPr lang="en-US" sz="1800" b="1" dirty="0" smtClean="0"/>
              <a:t>– </a:t>
            </a:r>
            <a:r>
              <a:rPr lang="en-US" sz="1800" dirty="0"/>
              <a:t>R</a:t>
            </a:r>
            <a:r>
              <a:rPr lang="en-US" sz="1800" dirty="0" smtClean="0"/>
              <a:t>eceived </a:t>
            </a:r>
            <a:r>
              <a:rPr lang="en-US" sz="1800" i="1" dirty="0"/>
              <a:t>Redwood City </a:t>
            </a:r>
            <a:r>
              <a:rPr lang="en-US" sz="1800" i="1" dirty="0" err="1"/>
              <a:t>Together</a:t>
            </a:r>
            <a:r>
              <a:rPr lang="en-US" sz="1800" dirty="0" err="1"/>
              <a:t>’s</a:t>
            </a:r>
            <a:r>
              <a:rPr lang="en-US" sz="1800" dirty="0"/>
              <a:t> Welcoming Stars </a:t>
            </a:r>
            <a:r>
              <a:rPr lang="en-US" sz="1800" dirty="0" smtClean="0"/>
              <a:t>Award</a:t>
            </a:r>
          </a:p>
          <a:p>
            <a:r>
              <a:rPr lang="en-US" sz="1800" b="1" dirty="0">
                <a:solidFill>
                  <a:schemeClr val="tx1"/>
                </a:solidFill>
              </a:rPr>
              <a:t>ADOLFO LEIVA</a:t>
            </a:r>
            <a:r>
              <a:rPr lang="en-US" sz="1800" dirty="0">
                <a:solidFill>
                  <a:schemeClr val="tx1"/>
                </a:solidFill>
              </a:rPr>
              <a:t>, </a:t>
            </a:r>
            <a:r>
              <a:rPr lang="en-US" sz="1800" dirty="0" err="1" smtClean="0">
                <a:solidFill>
                  <a:schemeClr val="tx1"/>
                </a:solidFill>
              </a:rPr>
              <a:t>SparkPoint</a:t>
            </a:r>
            <a:r>
              <a:rPr lang="en-US" sz="1800" dirty="0" smtClean="0">
                <a:solidFill>
                  <a:schemeClr val="tx1"/>
                </a:solidFill>
              </a:rPr>
              <a:t> - Recognized </a:t>
            </a:r>
            <a:r>
              <a:rPr lang="en-US" sz="1800" dirty="0">
                <a:solidFill>
                  <a:schemeClr val="tx1"/>
                </a:solidFill>
              </a:rPr>
              <a:t>with the 2019 </a:t>
            </a:r>
            <a:r>
              <a:rPr lang="en-US" sz="1800" dirty="0" err="1">
                <a:solidFill>
                  <a:schemeClr val="tx1"/>
                </a:solidFill>
              </a:rPr>
              <a:t>McCown-Takalo</a:t>
            </a:r>
            <a:r>
              <a:rPr lang="en-US" sz="1800" dirty="0">
                <a:solidFill>
                  <a:schemeClr val="tx1"/>
                </a:solidFill>
              </a:rPr>
              <a:t> Hunger Hero Award at the Second Harvest Food Bank of Santa Clara and San Mateo Counties </a:t>
            </a:r>
            <a:endParaRPr lang="en-US" sz="1800" dirty="0" smtClean="0">
              <a:solidFill>
                <a:schemeClr val="tx1"/>
              </a:solidFill>
            </a:endParaRPr>
          </a:p>
          <a:p>
            <a:r>
              <a:rPr lang="en-US" sz="1800" b="1" dirty="0" smtClean="0"/>
              <a:t>RAY </a:t>
            </a:r>
            <a:r>
              <a:rPr lang="en-US" sz="1800" b="1" dirty="0"/>
              <a:t>LAPUZ, SUMATHI SHANKAR, DAVID MONARRES</a:t>
            </a:r>
            <a:r>
              <a:rPr lang="en-US" sz="1800" b="1" dirty="0" smtClean="0"/>
              <a:t>, </a:t>
            </a:r>
            <a:r>
              <a:rPr lang="en-US" sz="1800" dirty="0" smtClean="0"/>
              <a:t>and </a:t>
            </a:r>
            <a:r>
              <a:rPr lang="en-US" sz="1800" b="1" dirty="0"/>
              <a:t>MICHAEL HOFFMAN</a:t>
            </a:r>
            <a:r>
              <a:rPr lang="en-US" sz="1800" dirty="0"/>
              <a:t>, </a:t>
            </a:r>
            <a:r>
              <a:rPr lang="en-US" sz="1800" dirty="0" smtClean="0"/>
              <a:t>Math faculty, along with </a:t>
            </a:r>
            <a:r>
              <a:rPr lang="en-US" sz="1800" b="1" dirty="0"/>
              <a:t>DOUG HIRZEL, DANI BEHONICK,</a:t>
            </a:r>
            <a:r>
              <a:rPr lang="en-US" sz="1800" dirty="0"/>
              <a:t> </a:t>
            </a:r>
            <a:r>
              <a:rPr lang="en-US" sz="1800" dirty="0" smtClean="0"/>
              <a:t>Biology, led the 2018-19 </a:t>
            </a:r>
            <a:r>
              <a:rPr lang="en-US" sz="1800" b="1" dirty="0" smtClean="0"/>
              <a:t>Faculty Learning Program – </a:t>
            </a:r>
            <a:r>
              <a:rPr lang="en-US" sz="1800" dirty="0" smtClean="0"/>
              <a:t>led 12 of their STEM and non-STEM colleagues to complete the program.</a:t>
            </a:r>
          </a:p>
          <a:p>
            <a:r>
              <a:rPr lang="en-US" sz="1800" b="1" dirty="0" smtClean="0">
                <a:solidFill>
                  <a:schemeClr val="tx1"/>
                </a:solidFill>
              </a:rPr>
              <a:t>NICK </a:t>
            </a:r>
            <a:r>
              <a:rPr lang="en-US" sz="1800" b="1" dirty="0">
                <a:solidFill>
                  <a:schemeClr val="tx1"/>
                </a:solidFill>
              </a:rPr>
              <a:t>DEMELLO</a:t>
            </a:r>
            <a:r>
              <a:rPr lang="en-US" sz="1800" dirty="0">
                <a:solidFill>
                  <a:schemeClr val="tx1"/>
                </a:solidFill>
              </a:rPr>
              <a:t>, Chemistry </a:t>
            </a:r>
            <a:r>
              <a:rPr lang="en-US" sz="1800" dirty="0" smtClean="0">
                <a:solidFill>
                  <a:schemeClr val="tx1"/>
                </a:solidFill>
              </a:rPr>
              <a:t>faculty -Recognized </a:t>
            </a:r>
            <a:r>
              <a:rPr lang="en-US" sz="1800" dirty="0">
                <a:solidFill>
                  <a:schemeClr val="tx1"/>
                </a:solidFill>
              </a:rPr>
              <a:t>by the State Chancellor’s Office for his work submitted to reimagine online learning toward an all-online community college. Out of 180 proposals submitted, his was selected as one of three “Top Ideas!” </a:t>
            </a:r>
            <a:endParaRPr lang="en-US" sz="1800" dirty="0" smtClean="0">
              <a:solidFill>
                <a:schemeClr val="tx1"/>
              </a:solidFill>
            </a:endParaRPr>
          </a:p>
          <a:p>
            <a:r>
              <a:rPr lang="en-US" sz="1800" b="1" dirty="0" smtClean="0"/>
              <a:t>Everyone!</a:t>
            </a:r>
            <a:r>
              <a:rPr lang="en-US" sz="1800" dirty="0" smtClean="0"/>
              <a:t> – The College Patience Award</a:t>
            </a:r>
            <a:endParaRPr lang="en-US" sz="1800" dirty="0"/>
          </a:p>
        </p:txBody>
      </p:sp>
    </p:spTree>
    <p:extLst>
      <p:ext uri="{BB962C8B-B14F-4D97-AF65-F5344CB8AC3E}">
        <p14:creationId xmlns:p14="http://schemas.microsoft.com/office/powerpoint/2010/main" val="112217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College-wide Achievements 2018-19</a:t>
            </a:r>
            <a:endParaRPr lang="en-US" dirty="0"/>
          </a:p>
        </p:txBody>
      </p:sp>
      <p:sp>
        <p:nvSpPr>
          <p:cNvPr id="3" name="Content Placeholder 2"/>
          <p:cNvSpPr>
            <a:spLocks noGrp="1"/>
          </p:cNvSpPr>
          <p:nvPr>
            <p:ph idx="1"/>
          </p:nvPr>
        </p:nvSpPr>
        <p:spPr>
          <a:xfrm>
            <a:off x="2448419" y="2085802"/>
            <a:ext cx="5375545" cy="3777622"/>
          </a:xfrm>
        </p:spPr>
        <p:txBody>
          <a:bodyPr>
            <a:normAutofit/>
          </a:bodyPr>
          <a:lstStyle/>
          <a:p>
            <a:pPr lvl="1"/>
            <a:r>
              <a:rPr lang="en-US" sz="2400" dirty="0" smtClean="0"/>
              <a:t>Accreditation Report (ISER)</a:t>
            </a:r>
          </a:p>
          <a:p>
            <a:pPr lvl="1"/>
            <a:r>
              <a:rPr lang="en-US" sz="2400" dirty="0" smtClean="0"/>
              <a:t>Shuttle</a:t>
            </a:r>
          </a:p>
          <a:p>
            <a:pPr lvl="1"/>
            <a:r>
              <a:rPr lang="en-US" sz="2400" dirty="0" smtClean="0"/>
              <a:t>2</a:t>
            </a:r>
            <a:r>
              <a:rPr lang="en-US" sz="2400" baseline="30000" dirty="0" smtClean="0"/>
              <a:t>nd</a:t>
            </a:r>
            <a:r>
              <a:rPr lang="en-US" sz="2400" dirty="0" smtClean="0"/>
              <a:t> year of Promise </a:t>
            </a:r>
          </a:p>
          <a:p>
            <a:pPr lvl="1"/>
            <a:r>
              <a:rPr lang="en-US" sz="2400" dirty="0" smtClean="0"/>
              <a:t>First President’s luncheon: $65K raised</a:t>
            </a:r>
          </a:p>
          <a:p>
            <a:pPr lvl="1"/>
            <a:r>
              <a:rPr lang="en-US" sz="2400" dirty="0" smtClean="0"/>
              <a:t>2</a:t>
            </a:r>
            <a:r>
              <a:rPr lang="en-US" sz="2400" baseline="30000" dirty="0" smtClean="0"/>
              <a:t>nd</a:t>
            </a:r>
            <a:r>
              <a:rPr lang="en-US" sz="2400" dirty="0" smtClean="0"/>
              <a:t> annual Awareness Summit</a:t>
            </a:r>
          </a:p>
          <a:p>
            <a:pPr lvl="1"/>
            <a:r>
              <a:rPr lang="en-US" sz="2400" dirty="0" smtClean="0"/>
              <a:t>Implementation of AB 705 (the new Writing Center)</a:t>
            </a:r>
          </a:p>
        </p:txBody>
      </p:sp>
      <p:pic>
        <p:nvPicPr>
          <p:cNvPr id="4" name="Picture 3"/>
          <p:cNvPicPr>
            <a:picLocks noChangeAspect="1"/>
          </p:cNvPicPr>
          <p:nvPr/>
        </p:nvPicPr>
        <p:blipFill>
          <a:blip r:embed="rId3"/>
          <a:stretch>
            <a:fillRect/>
          </a:stretch>
        </p:blipFill>
        <p:spPr>
          <a:xfrm>
            <a:off x="8177789" y="1744718"/>
            <a:ext cx="3326823" cy="4299508"/>
          </a:xfrm>
          <a:prstGeom prst="rect">
            <a:avLst/>
          </a:prstGeom>
        </p:spPr>
      </p:pic>
    </p:spTree>
    <p:extLst>
      <p:ext uri="{BB962C8B-B14F-4D97-AF65-F5344CB8AC3E}">
        <p14:creationId xmlns:p14="http://schemas.microsoft.com/office/powerpoint/2010/main" val="1251556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Athletic Achievements</a:t>
            </a:r>
            <a:endParaRPr lang="en-US" dirty="0"/>
          </a:p>
        </p:txBody>
      </p:sp>
      <p:sp>
        <p:nvSpPr>
          <p:cNvPr id="4" name="Rectangle 1"/>
          <p:cNvSpPr>
            <a:spLocks noGrp="1" noChangeArrowheads="1"/>
          </p:cNvSpPr>
          <p:nvPr>
            <p:ph idx="1"/>
          </p:nvPr>
        </p:nvSpPr>
        <p:spPr bwMode="auto">
          <a:xfrm>
            <a:off x="2589213" y="1462736"/>
            <a:ext cx="9407990" cy="51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lvl="1" indent="0" fontAlgn="base">
              <a:buNone/>
            </a:pPr>
            <a:r>
              <a:rPr lang="en-US" b="1" dirty="0" smtClean="0"/>
              <a:t>Women’s </a:t>
            </a:r>
            <a:r>
              <a:rPr lang="en-US" b="1" dirty="0"/>
              <a:t>S</a:t>
            </a:r>
            <a:r>
              <a:rPr lang="en-US" b="1" dirty="0" smtClean="0"/>
              <a:t>occer </a:t>
            </a:r>
            <a:r>
              <a:rPr lang="en-US" b="1" dirty="0"/>
              <a:t>T</a:t>
            </a:r>
            <a:r>
              <a:rPr lang="en-US" b="1" dirty="0" smtClean="0"/>
              <a:t>eam Undefeated </a:t>
            </a:r>
            <a:r>
              <a:rPr lang="en-US" dirty="0"/>
              <a:t>in conference play </a:t>
            </a:r>
            <a:endParaRPr lang="en-US" dirty="0" smtClean="0"/>
          </a:p>
          <a:p>
            <a:pPr lvl="1" fontAlgn="base"/>
            <a:r>
              <a:rPr lang="en-US" dirty="0"/>
              <a:t>N</a:t>
            </a:r>
            <a:r>
              <a:rPr lang="en-US" dirty="0" smtClean="0"/>
              <a:t>amed 2018 </a:t>
            </a:r>
            <a:r>
              <a:rPr lang="en-US" dirty="0"/>
              <a:t>Coast Conference Champions for the first time since 2003.  </a:t>
            </a:r>
          </a:p>
          <a:p>
            <a:pPr marL="457200" marR="0" lvl="1" indent="0" fontAlgn="base">
              <a:lnSpc>
                <a:spcPct val="100000"/>
              </a:lnSpc>
              <a:buSzTx/>
              <a:buNone/>
              <a:tabLst/>
            </a:pPr>
            <a:r>
              <a:rPr lang="en-US" altLang="en-US" b="1" dirty="0" smtClean="0"/>
              <a:t>Men’s </a:t>
            </a:r>
            <a:r>
              <a:rPr lang="en-US" altLang="en-US" b="1" dirty="0"/>
              <a:t>Basketball Team </a:t>
            </a:r>
            <a:r>
              <a:rPr lang="en-US" altLang="en-US" b="1" dirty="0" smtClean="0"/>
              <a:t>Ranked </a:t>
            </a:r>
            <a:r>
              <a:rPr lang="en-US" altLang="en-US" b="1" dirty="0"/>
              <a:t>in State Top 10</a:t>
            </a:r>
          </a:p>
          <a:p>
            <a:pPr marR="0" lvl="1" fontAlgn="base">
              <a:lnSpc>
                <a:spcPct val="100000"/>
              </a:lnSpc>
              <a:buSzTx/>
              <a:tabLst/>
            </a:pPr>
            <a:r>
              <a:rPr lang="en-US" altLang="en-US" dirty="0" smtClean="0"/>
              <a:t>The </a:t>
            </a:r>
            <a:r>
              <a:rPr lang="en-US" altLang="en-US" dirty="0"/>
              <a:t>Colts ended the season ranked 9th in California with 22 wins and 8 losses</a:t>
            </a:r>
            <a:r>
              <a:rPr lang="en-US" altLang="en-US" dirty="0" smtClean="0"/>
              <a:t>.</a:t>
            </a:r>
          </a:p>
          <a:p>
            <a:pPr marL="457200" lvl="1" indent="0" fontAlgn="base">
              <a:buNone/>
            </a:pPr>
            <a:r>
              <a:rPr lang="en-US" b="1" dirty="0" smtClean="0"/>
              <a:t>Men’s </a:t>
            </a:r>
            <a:r>
              <a:rPr lang="en-US" b="1" dirty="0"/>
              <a:t>Soccer finished </a:t>
            </a:r>
            <a:r>
              <a:rPr lang="en-US" b="1" dirty="0" smtClean="0"/>
              <a:t>season with an 11-4-4 </a:t>
            </a:r>
            <a:r>
              <a:rPr lang="en-US" b="1" dirty="0"/>
              <a:t>overall</a:t>
            </a:r>
            <a:r>
              <a:rPr lang="en-US" dirty="0"/>
              <a:t> </a:t>
            </a:r>
            <a:r>
              <a:rPr lang="en-US" b="1" dirty="0" smtClean="0"/>
              <a:t>record</a:t>
            </a:r>
          </a:p>
          <a:p>
            <a:pPr lvl="1" fontAlgn="base"/>
            <a:r>
              <a:rPr lang="en-US" dirty="0" smtClean="0"/>
              <a:t>Finished </a:t>
            </a:r>
            <a:r>
              <a:rPr lang="en-US" dirty="0"/>
              <a:t>7th in Northern </a:t>
            </a:r>
            <a:r>
              <a:rPr lang="en-US" dirty="0" smtClean="0"/>
              <a:t>California</a:t>
            </a:r>
          </a:p>
          <a:p>
            <a:pPr lvl="1" fontAlgn="base"/>
            <a:r>
              <a:rPr lang="en-US" dirty="0" smtClean="0"/>
              <a:t>Finished </a:t>
            </a:r>
            <a:r>
              <a:rPr lang="en-US" dirty="0"/>
              <a:t>19th in the </a:t>
            </a:r>
            <a:r>
              <a:rPr lang="en-US" dirty="0" smtClean="0"/>
              <a:t>State </a:t>
            </a:r>
            <a:r>
              <a:rPr lang="en-US" altLang="en-US" dirty="0"/>
              <a:t> </a:t>
            </a:r>
          </a:p>
          <a:p>
            <a:pPr marL="457200" marR="0" lvl="1" indent="0" fontAlgn="base">
              <a:lnSpc>
                <a:spcPct val="100000"/>
              </a:lnSpc>
              <a:buSzTx/>
              <a:buNone/>
              <a:tabLst/>
            </a:pPr>
            <a:r>
              <a:rPr lang="en-US" altLang="en-US" b="1" dirty="0"/>
              <a:t>Student Athletes Successfully Transfer to Universities</a:t>
            </a:r>
          </a:p>
          <a:p>
            <a:pPr marR="0" lvl="1" fontAlgn="base">
              <a:lnSpc>
                <a:spcPct val="100000"/>
              </a:lnSpc>
              <a:buSzTx/>
              <a:tabLst/>
            </a:pPr>
            <a:r>
              <a:rPr lang="en-US" altLang="en-US" dirty="0"/>
              <a:t>In Spring 2019, more than 30 Cañada College student athletes successfully transferred to universities, many securing scholarships to continue as student athletes. </a:t>
            </a:r>
          </a:p>
        </p:txBody>
      </p:sp>
    </p:spTree>
    <p:extLst>
      <p:ext uri="{BB962C8B-B14F-4D97-AF65-F5344CB8AC3E}">
        <p14:creationId xmlns:p14="http://schemas.microsoft.com/office/powerpoint/2010/main" val="1509484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What is our “why”?</a:t>
            </a:r>
            <a:endParaRPr lang="en-US" dirty="0"/>
          </a:p>
        </p:txBody>
      </p:sp>
      <p:sp>
        <p:nvSpPr>
          <p:cNvPr id="2" name="Content Placeholder 1"/>
          <p:cNvSpPr>
            <a:spLocks noGrp="1"/>
          </p:cNvSpPr>
          <p:nvPr>
            <p:ph idx="1"/>
          </p:nvPr>
        </p:nvSpPr>
        <p:spPr>
          <a:xfrm>
            <a:off x="2589211" y="1643068"/>
            <a:ext cx="9490493" cy="3777622"/>
          </a:xfrm>
        </p:spPr>
        <p:txBody>
          <a:bodyPr/>
          <a:lstStyle/>
          <a:p>
            <a:r>
              <a:rPr lang="en-US" dirty="0"/>
              <a:t>Organizations who are successful start with the “</a:t>
            </a:r>
            <a:r>
              <a:rPr lang="en-US" dirty="0" smtClean="0"/>
              <a:t>why” </a:t>
            </a:r>
            <a:r>
              <a:rPr lang="en-US" dirty="0"/>
              <a:t>not the “what</a:t>
            </a:r>
            <a:r>
              <a:rPr lang="en-US" dirty="0" smtClean="0"/>
              <a:t>”</a:t>
            </a:r>
          </a:p>
          <a:p>
            <a:r>
              <a:rPr lang="en-US" dirty="0"/>
              <a:t>When your “why” aligns with your “what”, you have </a:t>
            </a:r>
            <a:r>
              <a:rPr lang="en-US" dirty="0" smtClean="0"/>
              <a:t>integrity</a:t>
            </a:r>
          </a:p>
          <a:p>
            <a:r>
              <a:rPr lang="en-US" dirty="0"/>
              <a:t>If it doesn’t, you have hypocrisy</a:t>
            </a:r>
          </a:p>
          <a:p>
            <a:pPr marL="0" indent="0">
              <a:buNone/>
            </a:pPr>
            <a:endParaRPr lang="en-US" dirty="0"/>
          </a:p>
        </p:txBody>
      </p:sp>
    </p:spTree>
    <p:extLst>
      <p:ext uri="{BB962C8B-B14F-4D97-AF65-F5344CB8AC3E}">
        <p14:creationId xmlns:p14="http://schemas.microsoft.com/office/powerpoint/2010/main" val="307217494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3" ma:contentTypeDescription="Create a new document." ma:contentTypeScope="" ma:versionID="618bc19bae1ae606cfd6804c8e2176d6">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e0599e1f8396ab867dd6a01ab5d3ef8a"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D06C48-79C3-4089-BF67-5C52185AE7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15E90A-563F-4AF0-A79A-754AEFE69F1F}">
  <ds:schemaRefs>
    <ds:schemaRef ds:uri="http://schemas.microsoft.com/sharepoint/v3/contenttype/forms"/>
  </ds:schemaRefs>
</ds:datastoreItem>
</file>

<file path=customXml/itemProps3.xml><?xml version="1.0" encoding="utf-8"?>
<ds:datastoreItem xmlns:ds="http://schemas.openxmlformats.org/officeDocument/2006/customXml" ds:itemID="{E23D2282-9DC0-4C1D-A367-C29EFDE349F5}">
  <ds:schemaRefs>
    <ds:schemaRef ds:uri="http://schemas.openxmlformats.org/package/2006/metadata/core-properties"/>
    <ds:schemaRef ds:uri="http://purl.org/dc/dcmitype/"/>
    <ds:schemaRef ds:uri="http://schemas.microsoft.com/office/2006/documentManagement/types"/>
    <ds:schemaRef ds:uri="2bc55ecc-363e-43e9-bfac-4ba2e86f45ee"/>
    <ds:schemaRef ds:uri="bb5bbb0b-6c89-44d7-be61-0adfe653f983"/>
    <ds:schemaRef ds:uri="http://purl.org/dc/terms/"/>
    <ds:schemaRef ds:uri="http://purl.org/dc/elements/1.1/"/>
    <ds:schemaRef ds:uri="http://www.w3.org/XML/1998/namespac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Wisp</Template>
  <TotalTime>27499</TotalTime>
  <Words>2996</Words>
  <Application>Microsoft Office PowerPoint</Application>
  <PresentationFormat>Widescreen</PresentationFormat>
  <Paragraphs>466</Paragraphs>
  <Slides>42</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Century Gothic</vt:lpstr>
      <vt:lpstr>Source Sans Pro</vt:lpstr>
      <vt:lpstr>Times New Roman</vt:lpstr>
      <vt:lpstr>Wingdings 3</vt:lpstr>
      <vt:lpstr>Wisp</vt:lpstr>
      <vt:lpstr>OPENING DAY</vt:lpstr>
      <vt:lpstr>Diana Tedone-Goldstone</vt:lpstr>
      <vt:lpstr>Academic Senate Recognitions</vt:lpstr>
      <vt:lpstr>Jeanne Stalker</vt:lpstr>
      <vt:lpstr>New to the team…</vt:lpstr>
      <vt:lpstr>President’s Recognitions</vt:lpstr>
      <vt:lpstr>College-wide Achievements 2018-19</vt:lpstr>
      <vt:lpstr>Athletic Achievements</vt:lpstr>
      <vt:lpstr>What is our “why”?</vt:lpstr>
      <vt:lpstr>PowerPoint Presentation</vt:lpstr>
      <vt:lpstr>College Metrics</vt:lpstr>
      <vt:lpstr>College Metrics: Transfer-level Placement of First-time Students</vt:lpstr>
      <vt:lpstr>College Metrics: Transfer-level course success rates</vt:lpstr>
      <vt:lpstr>College Metrics:   Overall Student Course Success Rates</vt:lpstr>
      <vt:lpstr>College Metrics: Degrees &amp; Certificates Awarded</vt:lpstr>
      <vt:lpstr>College metrics: Transfers</vt:lpstr>
      <vt:lpstr>College Metrics: Fall to Spring Persistence</vt:lpstr>
      <vt:lpstr>Student Cohort Fall to Spring Persistence Rates, 2018-19</vt:lpstr>
      <vt:lpstr>College Metrics: Enrollment</vt:lpstr>
      <vt:lpstr>We are disproportionately losing students who take more units (over the last 5 years)</vt:lpstr>
      <vt:lpstr>Priorities</vt:lpstr>
      <vt:lpstr>Leadership Retreat 2019</vt:lpstr>
      <vt:lpstr>Leadership Retreat Participants:  31</vt:lpstr>
      <vt:lpstr>PowerPoint Presentation</vt:lpstr>
      <vt:lpstr>Strategic Priority Projects for 2019-20</vt:lpstr>
      <vt:lpstr>PowerPoint Presentation</vt:lpstr>
      <vt:lpstr>Climate Survey results and next steps</vt:lpstr>
      <vt:lpstr>Student Success</vt:lpstr>
      <vt:lpstr>Announcements</vt:lpstr>
      <vt:lpstr>Preparing for the Accreditation Peer Review Team Visit</vt:lpstr>
      <vt:lpstr>Agenda</vt:lpstr>
      <vt:lpstr>Acknowledgements</vt:lpstr>
      <vt:lpstr>Where are we in the process?</vt:lpstr>
      <vt:lpstr>PowerPoint Presentation</vt:lpstr>
      <vt:lpstr>Accreditation Standards</vt:lpstr>
      <vt:lpstr>PowerPoint Presentation</vt:lpstr>
      <vt:lpstr>PowerPoint Presentation</vt:lpstr>
      <vt:lpstr>Compendium of Committees</vt:lpstr>
      <vt:lpstr>PowerPoint Presentation</vt:lpstr>
      <vt:lpstr>What to expect when the ACCJC visit team comes</vt:lpstr>
      <vt:lpstr>The ‘New’ ACCJC</vt:lpstr>
      <vt:lpstr>Coming to Division and Senate meetings in September…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Karen</dc:creator>
  <cp:lastModifiedBy>Engel, Karen</cp:lastModifiedBy>
  <cp:revision>109</cp:revision>
  <dcterms:created xsi:type="dcterms:W3CDTF">2019-07-17T22:42:27Z</dcterms:created>
  <dcterms:modified xsi:type="dcterms:W3CDTF">2019-08-13T12:25:28Z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